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42"/>
  </p:notesMasterIdLst>
  <p:sldIdLst>
    <p:sldId id="256" r:id="rId4"/>
    <p:sldId id="261" r:id="rId5"/>
    <p:sldId id="316" r:id="rId6"/>
    <p:sldId id="326" r:id="rId7"/>
    <p:sldId id="342" r:id="rId8"/>
    <p:sldId id="318" r:id="rId9"/>
    <p:sldId id="309" r:id="rId10"/>
    <p:sldId id="306" r:id="rId11"/>
    <p:sldId id="336" r:id="rId12"/>
    <p:sldId id="310" r:id="rId13"/>
    <p:sldId id="324" r:id="rId14"/>
    <p:sldId id="323" r:id="rId15"/>
    <p:sldId id="327" r:id="rId16"/>
    <p:sldId id="328" r:id="rId17"/>
    <p:sldId id="334" r:id="rId18"/>
    <p:sldId id="335" r:id="rId19"/>
    <p:sldId id="269" r:id="rId20"/>
    <p:sldId id="339" r:id="rId21"/>
    <p:sldId id="333" r:id="rId22"/>
    <p:sldId id="270" r:id="rId23"/>
    <p:sldId id="341" r:id="rId24"/>
    <p:sldId id="337" r:id="rId25"/>
    <p:sldId id="345" r:id="rId26"/>
    <p:sldId id="347" r:id="rId27"/>
    <p:sldId id="351" r:id="rId28"/>
    <p:sldId id="349" r:id="rId29"/>
    <p:sldId id="350" r:id="rId30"/>
    <p:sldId id="338" r:id="rId31"/>
    <p:sldId id="272" r:id="rId32"/>
    <p:sldId id="344" r:id="rId33"/>
    <p:sldId id="348" r:id="rId34"/>
    <p:sldId id="343" r:id="rId35"/>
    <p:sldId id="262" r:id="rId36"/>
    <p:sldId id="346" r:id="rId37"/>
    <p:sldId id="277" r:id="rId38"/>
    <p:sldId id="257" r:id="rId39"/>
    <p:sldId id="258" r:id="rId40"/>
    <p:sldId id="297" r:id="rId41"/>
  </p:sldIdLst>
  <p:sldSz cx="9144000" cy="5143500" type="screen16x9"/>
  <p:notesSz cx="6858000" cy="9144000"/>
  <p:embeddedFontLst>
    <p:embeddedFont>
      <p:font typeface="더페이스샵 잉크립퀴드체" panose="03050503000000000000" pitchFamily="66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배달의민족 한나체 Air" panose="020B0600000101010101" pitchFamily="50" charset="-127"/>
      <p:regular r:id="rId46"/>
    </p:embeddedFont>
    <p:embeddedFont>
      <p:font typeface="에스코어 드림 3 Light" panose="020B0303030302020204" pitchFamily="34" charset="-127"/>
      <p:regular r:id="rId47"/>
    </p:embeddedFont>
    <p:embeddedFont>
      <p:font typeface="에스코어 드림 4 Regular" panose="020B0503030302020204" pitchFamily="34" charset="-127"/>
      <p:regular r:id="rId48"/>
    </p:embeddedFont>
    <p:embeddedFont>
      <p:font typeface="에스코어 드림 5 Medium" panose="020B0503030302020204" pitchFamily="34" charset="-127"/>
      <p:regular r:id="rId49"/>
    </p:embeddedFont>
    <p:embeddedFont>
      <p:font typeface="에스코어 드림 6 Bold" panose="020B0703030302020204" pitchFamily="34" charset="-127"/>
      <p:bold r:id="rId50"/>
    </p:embeddedFont>
    <p:embeddedFont>
      <p:font typeface="에스코어 드림 7 ExtraBold" panose="020B0803030302020204" pitchFamily="34" charset="-127"/>
      <p:bold r:id="rId51"/>
    </p:embeddedFont>
    <p:embeddedFont>
      <p:font typeface="에스코어 드림 9 Black" panose="020B0A03030302020204" pitchFamily="34" charset="-127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40AB11-79DC-4642-B418-63278BE0F215}">
          <p14:sldIdLst>
            <p14:sldId id="256"/>
            <p14:sldId id="261"/>
            <p14:sldId id="316"/>
            <p14:sldId id="326"/>
            <p14:sldId id="342"/>
            <p14:sldId id="318"/>
            <p14:sldId id="309"/>
            <p14:sldId id="306"/>
            <p14:sldId id="336"/>
            <p14:sldId id="310"/>
            <p14:sldId id="324"/>
            <p14:sldId id="323"/>
            <p14:sldId id="327"/>
            <p14:sldId id="328"/>
            <p14:sldId id="334"/>
            <p14:sldId id="335"/>
            <p14:sldId id="269"/>
            <p14:sldId id="339"/>
            <p14:sldId id="333"/>
            <p14:sldId id="270"/>
            <p14:sldId id="341"/>
            <p14:sldId id="337"/>
            <p14:sldId id="345"/>
            <p14:sldId id="347"/>
            <p14:sldId id="351"/>
            <p14:sldId id="349"/>
            <p14:sldId id="350"/>
            <p14:sldId id="338"/>
            <p14:sldId id="272"/>
            <p14:sldId id="344"/>
            <p14:sldId id="348"/>
            <p14:sldId id="343"/>
            <p14:sldId id="262"/>
          </p14:sldIdLst>
        </p14:section>
        <p14:section name="HIDDEN" id="{17EADCB1-9246-4BA5-A504-370D55D4F9A0}">
          <p14:sldIdLst>
            <p14:sldId id="346"/>
            <p14:sldId id="277"/>
            <p14:sldId id="257"/>
            <p14:sldId id="25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FFFFFF"/>
    <a:srgbClr val="32AEB8"/>
    <a:srgbClr val="FAC51D"/>
    <a:srgbClr val="404040"/>
    <a:srgbClr val="ED5564"/>
    <a:srgbClr val="DA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8" autoAdjust="0"/>
    <p:restoredTop sz="73868" autoAdjust="0"/>
  </p:normalViewPr>
  <p:slideViewPr>
    <p:cSldViewPr>
      <p:cViewPr varScale="1">
        <p:scale>
          <a:sx n="111" d="100"/>
          <a:sy n="111" d="100"/>
        </p:scale>
        <p:origin x="606" y="10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C685-C22E-42F3-8BAB-2D1AE8ACB4C4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DD57A-81D5-4B54-B3BD-EB55C938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chosun.dizzo.com/site/data/html_dir/2019/12/17/2019121780035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ewstoday.co.kr/news/articleView.html?idxno=1355658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tainsight.com/resources/blog/ota-data-when-less-can-sometimes-be-mor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tlnews.com/article/travel_report/799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0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학습을 위해 직접 만든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연락처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유모차 대여 가능 여부로 코드를 나누어 사용자의 관점에서 질문을 직접 작성하여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질문을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대응하는 응답 데이터는 텍스트 요약 형태로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’+’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6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다시 도내 관광지들의 이름과 결합시켜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개의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데이터가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만들어진 데이터셋들은 모두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토큰화하고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형태소를 분석하여 질문자의 질문을 인식할 수 있도록 단어 사전을 만들어 전처리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7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구글이 발표한 신경망 모델로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RNN(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발전된 형태의 아키텍처인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기반으로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신경망으로만 이루어져 있다는 것이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어텐션만을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사용하면서 생기는 장점은 레이어당 전체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병렬화가 가능한 연산이 늘어나며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텍스트도 잘 학습하게 된다는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속도가 빨라서 이런 단기 프로젝트에 적합했다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반복되는 형태인데 본 프로젝트는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두 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 mechanism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두 번째는 간단한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point-wise fc-layer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결과에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더하고 그 값을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값이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나오게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마찬가지로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개는 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것이며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하나는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추가되었다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 K, 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변환한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다른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활성화 함수인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집중할 단어를 선택한 후 단어의 원래 정보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정보를 합친다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MatMul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단어가 아닌 문장 전체를 한 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인코더에서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주지 않고 자체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수행하는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84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텐서보드로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그래프의 구조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9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만번의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학습을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0.***, loss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0.****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8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학습된 모델에 부가 기능을 첨가하기 위해 사용한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두 가지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위도와 경도를 추출한 뒤 근처 가까운 관광지를 알려주도록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오늘 날씨 예보와 오늘 날씨에 따른 관광지 추천을 하는데 활용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텔레그램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봇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 환경을 손쉽게 구축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5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비전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상품 대표 슬로건은 ‘또 다시 만나요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제주’이며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특성을 활용하여 관광 정보 접근을 용이하게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여행객들의 정보 격차를 해소함으로써 제주도를 재방문하는 여행객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(Repeater)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 확대를 추구할 것을 의미함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추가 개발 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문의부터 관광 상품 예약까지 손쉽게 하는 매끄러운 여행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(Seamless Travel)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목표로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2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해서 만들어진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기능들을 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종류의 질문에 응답할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관광지의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 요금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 및 정보 관한 질문을 할 때 해당 관광지에 실제로 방문할 의사가 많다고 생각하여 이 세가지에 대한 응답 시 할인 예약을 할 수 있도록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8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심심이를</a:t>
            </a:r>
            <a:r>
              <a:rPr lang="ko-KR" altLang="en-US" dirty="0"/>
              <a:t> 아시나요</a:t>
            </a:r>
            <a:r>
              <a:rPr lang="en-US" altLang="ko-KR" dirty="0"/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 보급이 가속화될 때쯤 한 번쯤은 보셨을 인공지능 대화 엔진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같다는 느낌이 들지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대화가 뚝뚝 끊기는 느낌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코인에 대해 물으니 자살을 유도하고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질문과 응답이 전혀 매칭이 되지 않고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나쁜 말 데이터를 학습할 수도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질문의 요점을 파악하지 못하기도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 한 가지 주제로 대화를 유지하는 것이 어려운데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인공지능 대화 업계에서 최고라 불리는 애플의 시리도 제대로 구현하지 못한다고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심심이는 인공지능 개발보다 데이터 수집에만 집중한 것이 약점이라는 평을 받았지만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꾸준한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개발로 나쁜 말을 제어하고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올해부터 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양의 좋은 데이터와 인공지능 기술의 적절한 조화가 중요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baseline="0" dirty="0"/>
              <a:t> </a:t>
            </a:r>
            <a:r>
              <a:rPr lang="ko-KR" altLang="en-US" baseline="0" dirty="0"/>
              <a:t>심심이</a:t>
            </a:r>
            <a:endParaRPr lang="en-US" altLang="ko-KR" dirty="0"/>
          </a:p>
          <a:p>
            <a:r>
              <a:rPr lang="en-US" altLang="ko-KR" dirty="0"/>
              <a:t>2002</a:t>
            </a:r>
            <a:r>
              <a:rPr lang="ko-KR" altLang="en-US" dirty="0"/>
              <a:t>년에 </a:t>
            </a:r>
            <a:r>
              <a:rPr lang="ko-KR" altLang="en-US" dirty="0" err="1"/>
              <a:t>이즈메이커가</a:t>
            </a:r>
            <a:r>
              <a:rPr lang="ko-KR" altLang="en-US" dirty="0"/>
              <a:t> 개발하여 한 때 미국 앱 스토어 </a:t>
            </a:r>
            <a:r>
              <a:rPr lang="en-US" altLang="ko-KR" dirty="0"/>
              <a:t>1</a:t>
            </a:r>
            <a:r>
              <a:rPr lang="ko-KR" altLang="en-US" dirty="0"/>
              <a:t>위를 기록한 인공지능 </a:t>
            </a:r>
            <a:r>
              <a:rPr lang="ko-KR" altLang="en-US" dirty="0" err="1"/>
              <a:t>챗봇</a:t>
            </a:r>
            <a:r>
              <a:rPr lang="ko-KR" altLang="en-US" baseline="0" dirty="0"/>
              <a:t> 앱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비트코인에</a:t>
            </a:r>
            <a:r>
              <a:rPr lang="ko-KR" altLang="en-US" baseline="0" dirty="0"/>
              <a:t> 대해 물으니 자살을 유도</a:t>
            </a:r>
            <a:r>
              <a:rPr lang="en-US" altLang="ko-KR" baseline="0" dirty="0"/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글로벌 서비스로 발돋움하여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언어에서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누적사용자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 명을 확보했다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문장분류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(DSC)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자체 구현하여 나쁜 말을 제어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baseline="0" dirty="0"/>
              <a:t>2020</a:t>
            </a:r>
            <a:r>
              <a:rPr lang="ko-KR" altLang="en-US" baseline="0" dirty="0"/>
              <a:t>년부터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즉석에서 시연을 보여드리고 싶지만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결제할 돈이 없어 동영상으로 대체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8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37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71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1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37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http://digitalchosun.dizzo.com/site/data/html_dir/2019/12/17/2019121780035.html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https://www.enewstoday.co.kr/news/articleView.html?idxno=1355658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91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랜드사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홀세일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work on a direct net merchant or commissionable basis with hotels or chains, and they usually reflect a hotel’s best available rate (BAR) in their pricing.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parity problems are technical, and can arise from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outdated data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fed into external systems, tax miscalculations or other technical inconsistencies.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it’s not a technical issue, it could be due to a contracted OTA’s market manager approaching a property-level manager of a chain hotel or franchise to persuade them to reduce their rates as part of a promotion designed to fuel business.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then input into their channel manager tool, which feeds the OTA - but those prices don’t feed through to the group’s central pricing system, causing disparity between the Brand.com price and the OTA.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no contractual obligations to hotels. Rather, their relationship is with a wholesaler or travel agent, who provides them inventory directly with an opportunity to sell rooms at prices marked up at the non-contracted OTA’s sole discretion.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arose - and still arise - when wholesalers started to sell to those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who“unbundle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rooms that had been intended for discounted packages or tours.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7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660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내국인의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제주여행 지출 경비는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9039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원으로 확인됐다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여행객의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96.3%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차지하는 개별여행객의 전년 대비 숙박비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(95,508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79,310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임대비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(42,268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36,148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항공료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(125,467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113,875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감소한 것에 영향을 받은 것으로 분석했다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hlinkClick r:id="rId3"/>
              </a:rPr>
              <a:t>http://www.ttlnews.com/article/travel_report/7992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29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정보 제공</a:t>
            </a:r>
            <a:r>
              <a:rPr lang="en-US" altLang="ko-KR" dirty="0"/>
              <a:t>: </a:t>
            </a:r>
            <a:r>
              <a:rPr lang="ko-KR" altLang="en-US" baseline="0" dirty="0"/>
              <a:t>축제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숙박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맛집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버스</a:t>
            </a:r>
            <a:r>
              <a:rPr lang="en-US" altLang="ko-KR" baseline="0" dirty="0"/>
              <a:t>(</a:t>
            </a:r>
            <a:r>
              <a:rPr lang="ko-KR" altLang="en-US" baseline="0" dirty="0"/>
              <a:t>맛집의 경우 </a:t>
            </a:r>
            <a:r>
              <a:rPr lang="ko-KR" altLang="en-US" baseline="0" dirty="0" err="1"/>
              <a:t>인스타그램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크롤링을</a:t>
            </a:r>
            <a:r>
              <a:rPr lang="ko-KR" altLang="en-US" baseline="0" dirty="0"/>
              <a:t> 통한 추천</a:t>
            </a:r>
            <a:r>
              <a:rPr lang="en-US" altLang="ko-KR" baseline="0" dirty="0"/>
              <a:t>?)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페이스북 메시지 채널 오픈</a:t>
            </a:r>
            <a:endParaRPr lang="en-US" altLang="ko-KR" dirty="0"/>
          </a:p>
          <a:p>
            <a:r>
              <a:rPr lang="ko-KR" altLang="en-US" dirty="0"/>
              <a:t>카카오톡 내 결제 시스템 도입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대화형 인터페이스를 통한 전자상거래</a:t>
            </a:r>
            <a:endParaRPr lang="en-US" altLang="ko-KR" baseline="0" dirty="0"/>
          </a:p>
          <a:p>
            <a:r>
              <a:rPr lang="ko-KR" altLang="en-US" dirty="0"/>
              <a:t>여행 일정 제안</a:t>
            </a:r>
            <a:endParaRPr lang="en-US" altLang="ko-KR" dirty="0"/>
          </a:p>
          <a:p>
            <a:r>
              <a:rPr lang="ko-KR" altLang="en-US" dirty="0"/>
              <a:t>위치 기반 기능 확립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4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여행시장 분석 </a:t>
            </a:r>
            <a:r>
              <a:rPr lang="en-US" altLang="ko-KR" dirty="0"/>
              <a:t>6 KCF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단기간 여행 트렌드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근거리 여행지의 선호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휴식과 실내 활동의 증가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OTA/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숙박앱의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단기간 여행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가벼운 일정은 자연스럽게 여행의 준비기간과 정보탐색을 축소시켰다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어디를 가서 무엇을 할 지 보다는 언제 시간이 되는지 중요해졌으며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주말을 활용한 짧은 여행이 일상화되고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77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펫족</a:t>
            </a:r>
            <a:endParaRPr lang="en-US" altLang="ko-KR" dirty="0"/>
          </a:p>
          <a:p>
            <a:r>
              <a:rPr lang="ko-KR" altLang="en-US" dirty="0"/>
              <a:t>이동약자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8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제주도가 많이 조용해졌지만 제주도는 여전히 한국인이 가장 사랑하는 우리나라 대표 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저희가 알기로는 도내 관광지를 통합 관리하는 곳이 없었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오프라인 관광안내센터가 여러 군데 있지만 제주시청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서귀포시청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관광진흥과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제주관광공사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제주관광협회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한국관광공사 등 담당부서가 상이하여 관광지 데이터 통합관리가 이루어지지 않고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사태로 축제가 취소되고 운영이 중단되는 관광지들이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종합적인 안내가 부족해 도민과 관광객에게 혼선을 주고 있다고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도내에 오프라인 관광안내센터가 여러 군데 있지만 제주시청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서귀포시청 관광진흥과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제주관광공사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제주관광협회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한국관광공사 등 담당부서가 상이하여 관광지 데이터의 통합 관리가 안되고 있음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3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관광지 정보 문의 관련 자동화 서비스가 없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제주관광공사가 운영하는 제주관광정보센터에서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카카오톡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질문이 가능하나 상담 인력에 의존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점을 착안하여 제주도 관광지 정보 상담 업무를 자동화하는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6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대화를 의미하는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Chatter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로봇의 합성어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사용하는 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자연어를 이해하여 문장에서 의도와 핵심 키워드를 파악해야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날씨 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묻는다면 오늘이 며칠인지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위치가 어디인지 파악해야 하는데 추가 정보를 구하는 과정을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Filling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보통 특정 목적으로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기업의 고객에게 특화된 서비스를 구축하기 위해서 고객이 필요로 하는 분야의 정보를 파악해 질문을 답변을 세팅해야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나뉘어 있듯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것을 학습할 수 없어 필요한 상황에 맞는 문장만 배우는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특성은 사실 이보다 더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0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타입입니다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검색 모델과 생성 모델로 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기업이 사용해온 대부분의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주제를 다루는 검색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미리 만들어진 답변 중 답을 고르는 시나리오 타입의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사실상 메뉴를 채팅 형태로 도식화한 것이라 정해진 주제 말고는 대화가 불가능했지만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인공지능을 활용한 생성 모델로 진화하고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모델은 대화 상대가 이런 질문을 했을 때는 이런 식의 답변을 하는 것이 최선이다라는 판단을 내려 답변을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높이기 위해서는 엄청난 양의 데이터가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이 두가지를 섞은 형태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검색 모델</a:t>
            </a:r>
            <a:r>
              <a:rPr lang="en-US" altLang="ko-KR" dirty="0"/>
              <a:t>:</a:t>
            </a:r>
            <a:r>
              <a:rPr lang="ko-KR" altLang="en-US" dirty="0"/>
              <a:t> 유저의 질문 내용과 대화의 문맥에서 의도를 파악하고 적절한 응답을 고르는 </a:t>
            </a:r>
            <a:r>
              <a:rPr lang="en-US" altLang="ko-KR" dirty="0"/>
              <a:t>‘</a:t>
            </a:r>
            <a:r>
              <a:rPr lang="ko-KR" altLang="en-US" dirty="0"/>
              <a:t>검색하는 방식</a:t>
            </a:r>
            <a:r>
              <a:rPr lang="en-US" altLang="ko-KR" dirty="0"/>
              <a:t>‘. </a:t>
            </a:r>
            <a:r>
              <a:rPr lang="ko-KR" altLang="en-US" dirty="0"/>
              <a:t>새로운 텍스트를 생성하지 않으며</a:t>
            </a:r>
            <a:r>
              <a:rPr lang="en-US" altLang="ko-KR" dirty="0"/>
              <a:t>, </a:t>
            </a:r>
            <a:r>
              <a:rPr lang="ko-KR" altLang="en-US" dirty="0"/>
              <a:t>미리 만들어진 답변 중 답을</a:t>
            </a:r>
            <a:r>
              <a:rPr lang="ko-KR" altLang="en-US" baseline="0" dirty="0"/>
              <a:t> 고름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생성 모델</a:t>
            </a:r>
            <a:r>
              <a:rPr lang="en-US" altLang="ko-KR" baseline="0" dirty="0"/>
              <a:t>: </a:t>
            </a:r>
            <a:r>
              <a:rPr lang="ko-KR" altLang="en-US" baseline="0" dirty="0"/>
              <a:t>대화 상대의 질문 의도를 파악 한다기 보다는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유저가 이런 질문을 했을 때는 이런 식의 답변을 하는 것이 최선이다라는 판단을 내려 답변을 생성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만들기 어려우며 엄청난 양의 데이터가 필요하다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위해 필요했던 데이터들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활용을 위해 가장 중요한 데이터는 질문과 답변이 세트로 이루어진 텍스트 데이터였으나 결국에는 구하지 못해 직접 생성하고 증폭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 관광지 안내를 위한 도내 관광지의 세부 정보가 필요했다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 기능으로 특정 관광지 질문 검색 시 할인 티켓 구매 주소를 전송해 주기 위해 관광협회에서 운영하는 제주관광상품 오픈마켓에서 할인 상품들을 크롤링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374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32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28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211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1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6" r:id="rId3"/>
    <p:sldLayoutId id="2147483677" r:id="rId4"/>
    <p:sldLayoutId id="214748367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FyYoKE07LCM" TargetMode="Externa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48264" y="3835219"/>
            <a:ext cx="2051720" cy="752755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강영훈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김호경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512" y="483518"/>
            <a:ext cx="4791067" cy="4388111"/>
            <a:chOff x="179512" y="483518"/>
            <a:chExt cx="4791067" cy="4388111"/>
          </a:xfrm>
        </p:grpSpPr>
        <p:sp>
          <p:nvSpPr>
            <p:cNvPr id="2" name="직사각형 1"/>
            <p:cNvSpPr/>
            <p:nvPr/>
          </p:nvSpPr>
          <p:spPr>
            <a:xfrm>
              <a:off x="755576" y="483518"/>
              <a:ext cx="2664296" cy="41764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996989"/>
              <a:ext cx="4791067" cy="2874640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07904" y="699542"/>
            <a:ext cx="5292080" cy="2266949"/>
          </a:xfrm>
        </p:spPr>
        <p:txBody>
          <a:bodyPr/>
          <a:lstStyle/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제주도 관광지 정보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상담 업무 자동화 서비스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챗봇</a:t>
            </a:r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‘</a:t>
            </a:r>
            <a:r>
              <a:rPr lang="ko-KR" altLang="en-US" sz="3600" dirty="0" err="1">
                <a:solidFill>
                  <a:srgbClr val="FAC51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또시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’</a:t>
            </a:r>
          </a:p>
        </p:txBody>
      </p:sp>
      <p:sp>
        <p:nvSpPr>
          <p:cNvPr id="7" name="타원 6"/>
          <p:cNvSpPr/>
          <p:nvPr/>
        </p:nvSpPr>
        <p:spPr>
          <a:xfrm rot="19560630">
            <a:off x="135874" y="183144"/>
            <a:ext cx="864200" cy="8642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67460"/>
            <a:ext cx="268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제주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공공데이터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활용 창업경진대회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서비스 개발 부문</a:t>
            </a:r>
            <a:endParaRPr lang="ko-KR" altLang="en-US" sz="9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040602">
            <a:off x="6896185" y="364669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또시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팀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63894" y="1715733"/>
            <a:ext cx="1152000" cy="1152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4644136" y="1715733"/>
            <a:ext cx="1152000" cy="1152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644136" y="2980022"/>
            <a:ext cx="1152000" cy="1152000"/>
            <a:chOff x="3563888" y="1923678"/>
            <a:chExt cx="900000" cy="900000"/>
          </a:xfrm>
        </p:grpSpPr>
        <p:sp>
          <p:nvSpPr>
            <p:cNvPr id="12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3363895" y="2980022"/>
            <a:ext cx="1152000" cy="1152000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17049" y="2348750"/>
            <a:ext cx="5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4665" y="3100640"/>
            <a:ext cx="46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2432" y="3090372"/>
            <a:ext cx="64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2153" y="1778520"/>
            <a:ext cx="2539483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)-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응답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한 쌍의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형식으로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구성된 모델 학습용 데이터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질문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-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답변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상담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)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데이터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2153" y="3578720"/>
            <a:ext cx="2539483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운영시간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 및 경도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입장 요금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주차 요금 등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관광지 관련 정보 데이터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제주관광협회에서 운영 중인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제주관광상품 오픈 마켓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탐나오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로 부터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상품 정보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크롤링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 상품 데이터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6170" y="3578720"/>
            <a:ext cx="2539483" cy="678692"/>
            <a:chOff x="803640" y="3362835"/>
            <a:chExt cx="2059657" cy="678692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날씨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부가 기능을 위한 데이터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기타 부가 기능을 위한 데이터</a:t>
              </a:r>
            </a:p>
          </p:txBody>
        </p:sp>
      </p:grpSp>
      <p:sp>
        <p:nvSpPr>
          <p:cNvPr id="37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3521039" y="1835953"/>
            <a:ext cx="254880" cy="55570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3429016" y="3502692"/>
            <a:ext cx="438927" cy="4389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5190573" y="3473332"/>
            <a:ext cx="533555" cy="538578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5285011" y="1873724"/>
            <a:ext cx="295101" cy="480166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필요한 데이터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23227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4"/>
          <a:stretch/>
        </p:blipFill>
        <p:spPr>
          <a:xfrm>
            <a:off x="467544" y="1413859"/>
            <a:ext cx="4824536" cy="2945173"/>
          </a:xfrm>
          <a:prstGeom prst="rect">
            <a:avLst/>
          </a:prstGeom>
          <a:ln w="19050" cap="sq">
            <a:solidFill>
              <a:srgbClr val="32AEB8"/>
            </a:solidFill>
          </a:ln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738" b="17871"/>
          <a:stretch/>
        </p:blipFill>
        <p:spPr>
          <a:xfrm>
            <a:off x="6300192" y="1059581"/>
            <a:ext cx="2016224" cy="3653730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3" name="곱셈 기호 2"/>
          <p:cNvSpPr/>
          <p:nvPr/>
        </p:nvSpPr>
        <p:spPr>
          <a:xfrm>
            <a:off x="5436096" y="2526405"/>
            <a:ext cx="720080" cy="720080"/>
          </a:xfrm>
          <a:prstGeom prst="mathMultiply">
            <a:avLst/>
          </a:prstGeom>
          <a:solidFill>
            <a:srgbClr val="F2A40D"/>
          </a:solidFill>
          <a:ln>
            <a:solidFill>
              <a:srgbClr val="F2A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D4315-0801-4CE2-93A3-9059507A0A57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209206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1082784"/>
            <a:ext cx="6408712" cy="3314289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385207" y="4515966"/>
            <a:ext cx="237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질문</a:t>
            </a:r>
            <a:r>
              <a:rPr lang="en-US" altLang="ko-KR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응답 세트 </a:t>
            </a:r>
            <a:r>
              <a:rPr lang="en-US" altLang="ko-KR" sz="14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380,825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925C1-95AC-481E-8D77-D987F76A0902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403220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자연어 처리 </a:t>
            </a:r>
            <a:r>
              <a:rPr lang="en-US" altLang="ko-KR" dirty="0">
                <a:ea typeface="에스코어 드림 7 ExtraBold" panose="020B0803030302020204" pitchFamily="34" charset="-127"/>
              </a:rPr>
              <a:t>(NLP)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33607"/>
              </p:ext>
            </p:extLst>
          </p:nvPr>
        </p:nvGraphicFramePr>
        <p:xfrm>
          <a:off x="3136567" y="1726135"/>
          <a:ext cx="2592288" cy="21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40074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727507141"/>
                    </a:ext>
                  </a:extLst>
                </a:gridCol>
              </a:tblGrid>
              <a:tr h="293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Tokenizing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형태소 분석</a:t>
                      </a:r>
                    </a:p>
                  </a:txBody>
                  <a:tcPr marL="83489" marR="83489" marT="41744" marB="417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00191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믿거나말거나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913959673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박물관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958075282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보는데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36496273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얼마나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87486809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걸려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212240197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‘?’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‘Punctuation’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007231000"/>
                  </a:ext>
                </a:extLst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 rot="16200000">
            <a:off x="5814089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7100" y="1551131"/>
            <a:ext cx="2239356" cy="2458424"/>
            <a:chOff x="6365092" y="1419622"/>
            <a:chExt cx="2539358" cy="27877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092" y="1419622"/>
              <a:ext cx="2539358" cy="278777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18548" y="2413662"/>
              <a:ext cx="798892" cy="73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rgbClr val="F2A4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단어사전</a:t>
              </a:r>
              <a:endParaRPr lang="ko-KR" altLang="en-US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2" name="아래쪽 화살표 11"/>
          <p:cNvSpPr/>
          <p:nvPr/>
        </p:nvSpPr>
        <p:spPr>
          <a:xfrm rot="16200000">
            <a:off x="2513557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4309" y="1528083"/>
            <a:ext cx="2064014" cy="2504520"/>
            <a:chOff x="364309" y="1353290"/>
            <a:chExt cx="2064014" cy="2504520"/>
          </a:xfrm>
        </p:grpSpPr>
        <p:pic>
          <p:nvPicPr>
            <p:cNvPr id="1026" name="Picture 2" descr="http://icons.iconarchive.com/icons/graphicloads/100-flat-2/256/mobile-2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09" y="2499742"/>
              <a:ext cx="1358068" cy="135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모서리가 둥근 사각형 설명선 3"/>
            <p:cNvSpPr/>
            <p:nvPr/>
          </p:nvSpPr>
          <p:spPr>
            <a:xfrm>
              <a:off x="592119" y="1353290"/>
              <a:ext cx="1836204" cy="918281"/>
            </a:xfrm>
            <a:prstGeom prst="wedgeRoundRectCallout">
              <a:avLst>
                <a:gd name="adj1" fmla="val -29179"/>
                <a:gd name="adj2" fmla="val 9657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‘</a:t>
              </a:r>
              <a:r>
                <a:rPr lang="ko-KR" altLang="en-US" dirty="0" err="1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믿거나말거나박물관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보는데 얼마나 걸려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?’</a:t>
              </a:r>
              <a:endParaRPr lang="ko-KR" altLang="en-US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201EDA-47B7-49C6-82B1-373B9D2B04EB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76886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6" y="1131590"/>
            <a:ext cx="6217328" cy="3579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F462E-DCD3-4782-8205-FEA5D68FF7E4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73698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5767" y="983654"/>
            <a:ext cx="2902617" cy="3945088"/>
            <a:chOff x="5125767" y="983654"/>
            <a:chExt cx="2902617" cy="3945088"/>
          </a:xfrm>
        </p:grpSpPr>
        <p:sp>
          <p:nvSpPr>
            <p:cNvPr id="9" name="TextBox 8"/>
            <p:cNvSpPr txBox="1"/>
            <p:nvPr/>
          </p:nvSpPr>
          <p:spPr>
            <a:xfrm>
              <a:off x="5931682" y="4651743"/>
              <a:ext cx="1290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Auxillary</a:t>
              </a:r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Nodes</a:t>
              </a:r>
              <a:endParaRPr lang="ko-KR" altLang="en-US" sz="12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767" y="983654"/>
              <a:ext cx="2902617" cy="360000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983654"/>
            <a:ext cx="3167064" cy="3945088"/>
            <a:chOff x="1043608" y="983654"/>
            <a:chExt cx="3167064" cy="3945088"/>
          </a:xfrm>
        </p:grpSpPr>
        <p:sp>
          <p:nvSpPr>
            <p:cNvPr id="10" name="TextBox 9"/>
            <p:cNvSpPr txBox="1"/>
            <p:nvPr/>
          </p:nvSpPr>
          <p:spPr>
            <a:xfrm>
              <a:off x="1981747" y="4651743"/>
              <a:ext cx="1006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Main Graph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983654"/>
              <a:ext cx="3167064" cy="360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A842F4-4C53-4EB2-BDD4-C7B59E06048D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105099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2586"/>
            <a:ext cx="6480000" cy="1569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2" y="181828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Accuracy: 0.7607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387"/>
            <a:ext cx="6407992" cy="157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3684403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Loss: 0.9846 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40FE2-E426-49ED-AE51-C14188993628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53010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API </a:t>
            </a:r>
            <a:r>
              <a:rPr lang="ko-KR" altLang="en-US" dirty="0">
                <a:ea typeface="에스코어 드림 7 ExtraBold" panose="020B0803030302020204" pitchFamily="34" charset="-127"/>
              </a:rPr>
              <a:t>활용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(Application Programming Interface)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1181664"/>
            <a:chOff x="251520" y="3350185"/>
            <a:chExt cx="1656184" cy="1181664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카카오맵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위도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·</a:t>
                </a: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경도 추출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키워드로 장소 검색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장소 키워드를 입력하여 위도와 경도 추출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1181664"/>
            <a:chOff x="251520" y="3350185"/>
            <a:chExt cx="1656184" cy="1181664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TourAPI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위치 기반 관광지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지역별 관광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·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경도를 이용해 특정 반경 내 관광지 추출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181664"/>
            <a:chOff x="251520" y="3350185"/>
            <a:chExt cx="1656184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기상청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오늘 날씨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동네 예보 조회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당일 강수 확률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하늘 상태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등 추출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181664"/>
            <a:chOff x="251520" y="3350185"/>
            <a:chExt cx="1656184" cy="1181664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Telegram API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사용자 인터페이스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‘Telegram Bot API’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봇 개발을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HTTP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기반의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Interface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FD51A2-334B-40FC-803A-39FE4F524B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7" name="그림 개체 틀 6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0" y="1347774"/>
            <a:ext cx="2160240" cy="1872048"/>
          </a:xfrm>
        </p:spPr>
      </p:pic>
      <p:pic>
        <p:nvPicPr>
          <p:cNvPr id="8194" name="Picture 2" descr="SNS] 카카오톡 링크 API 사용하기 ( 카카오톡 링크 버튼 생성하기 - 웹 버튼 ) : 네이버 블로그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r="153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r="9488"/>
          <a:stretch/>
        </p:blipFill>
        <p:spPr>
          <a:xfrm>
            <a:off x="2327920" y="1599233"/>
            <a:ext cx="2160240" cy="15485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개발</a:t>
            </a:r>
          </a:p>
        </p:txBody>
      </p:sp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1556087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관광지 문의부터 상품 예약까지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손쉽게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모든 여행객들의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정보 격차를 해소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‘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믿을 수 있는 제주 여행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을 추구합니다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3433" y="414106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FAC5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또시</a:t>
            </a:r>
            <a:endParaRPr lang="ko-KR" altLang="en-US" sz="1400" b="1" dirty="0">
              <a:solidFill>
                <a:srgbClr val="FAC5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3433" y="444735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제주관광도우미봇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또시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ea typeface="에스코어 드림 7 ExtraBold" panose="020B0803030302020204" pitchFamily="34" charset="-127"/>
              </a:rPr>
              <a:t>– 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또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ko-KR" altLang="en-US" u="sng" dirty="0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다</a:t>
            </a:r>
            <a:r>
              <a:rPr lang="ko-KR" altLang="en-US" u="sng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만나요</a:t>
            </a:r>
            <a:r>
              <a:rPr lang="en-US" altLang="ko-KR" dirty="0"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ea typeface="에스코어 드림 7 ExtraBold" panose="020B0803030302020204" pitchFamily="34" charset="-127"/>
              </a:rPr>
              <a:t>제주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993236" y="2807379"/>
            <a:ext cx="1176578" cy="1176578"/>
            <a:chOff x="-230076" y="781811"/>
            <a:chExt cx="3794133" cy="3794133"/>
          </a:xfrm>
        </p:grpSpPr>
        <p:sp>
          <p:nvSpPr>
            <p:cNvPr id="13" name="타원 12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276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SEAMLESS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6399" y="3025868"/>
            <a:ext cx="23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RELIABLE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5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586748" y="2073765"/>
            <a:ext cx="1970504" cy="1970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5339" y="1141452"/>
            <a:ext cx="341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제주테크노파크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근처 관광지 알려줘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8209" y="384421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함덕해수욕장 어디 있냐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4761" y="254918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석부작박물관 전화번호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75138" y="1740850"/>
            <a:ext cx="251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엉또폭포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어떤 곳이야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72" y="184449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일출랜드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유모차 대여 가능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200" y="3162202"/>
            <a:ext cx="318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서귀포잠수함 주차장이 있나요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6245" y="4509227"/>
            <a:ext cx="24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국립제주박물관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입장요금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3701" y="3651870"/>
            <a:ext cx="336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믿거나말거나박물관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보는데 얼마나 걸려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0072" y="4270325"/>
            <a:ext cx="32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비자림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몇시부터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몇시까지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하나요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64126" y="3005904"/>
            <a:ext cx="16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오늘 날씨 어때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8104" y="2375815"/>
            <a:ext cx="33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날씨가 거지 같은데 어디로 갈까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3828704"/>
            <a:ext cx="693895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3269918" y="3433758"/>
            <a:ext cx="872983" cy="8729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478250" y="3197251"/>
            <a:ext cx="1128763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주차시설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63057" y="2557116"/>
            <a:ext cx="11127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전화번호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33474" y="1867178"/>
            <a:ext cx="931822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유모차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78876" y="1759936"/>
            <a:ext cx="7171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714044" y="2411587"/>
            <a:ext cx="170073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날씨 기반 추천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2200" y="3044281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 날씨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8876" y="1176501"/>
            <a:ext cx="170073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위치 기반 추천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14102" y="4579327"/>
            <a:ext cx="1140811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입장요금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57800" y="3663633"/>
            <a:ext cx="118180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소요시간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06934" y="4340425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운영시간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6667028" y="1331931"/>
            <a:ext cx="872983" cy="87298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4434780" y="4142184"/>
            <a:ext cx="872983" cy="8729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59FE01-7062-49C4-918F-25994D68A0DF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4335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목차</a:t>
            </a:r>
            <a:endParaRPr 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15292" y="2308205"/>
            <a:ext cx="4916002" cy="338554"/>
            <a:chOff x="3838218" y="1752829"/>
            <a:chExt cx="4916002" cy="338554"/>
          </a:xfrm>
        </p:grpSpPr>
        <p:sp>
          <p:nvSpPr>
            <p:cNvPr id="5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개발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815292" y="1822901"/>
            <a:ext cx="4916002" cy="338554"/>
            <a:chOff x="3838218" y="1752829"/>
            <a:chExt cx="4916002" cy="338554"/>
          </a:xfrm>
        </p:grpSpPr>
        <p:sp>
          <p:nvSpPr>
            <p:cNvPr id="5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챗봇이란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815292" y="2793509"/>
            <a:ext cx="4916002" cy="338554"/>
            <a:chOff x="3838218" y="1752829"/>
            <a:chExt cx="4916002" cy="338554"/>
          </a:xfrm>
        </p:grpSpPr>
        <p:sp>
          <p:nvSpPr>
            <p:cNvPr id="6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소개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15292" y="3278813"/>
            <a:ext cx="4916002" cy="338554"/>
            <a:chOff x="3838218" y="1752829"/>
            <a:chExt cx="4916002" cy="338554"/>
          </a:xfrm>
        </p:grpSpPr>
        <p:sp>
          <p:nvSpPr>
            <p:cNvPr id="6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시장 분석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815292" y="4249420"/>
            <a:ext cx="4916002" cy="338554"/>
            <a:chOff x="3838218" y="1752829"/>
            <a:chExt cx="4916002" cy="338554"/>
          </a:xfrm>
        </p:grpSpPr>
        <p:sp>
          <p:nvSpPr>
            <p:cNvPr id="7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07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추진 일정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815292" y="3764117"/>
            <a:ext cx="4916002" cy="338554"/>
            <a:chOff x="3838218" y="1752829"/>
            <a:chExt cx="4916002" cy="338554"/>
          </a:xfrm>
        </p:grpSpPr>
        <p:sp>
          <p:nvSpPr>
            <p:cNvPr id="7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06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사업화 방안</a:t>
              </a: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815292" y="1337597"/>
            <a:ext cx="4916002" cy="338554"/>
            <a:chOff x="3838218" y="1752829"/>
            <a:chExt cx="4916002" cy="338554"/>
          </a:xfrm>
        </p:grpSpPr>
        <p:sp>
          <p:nvSpPr>
            <p:cNvPr id="13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창업 배경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324544" y="883502"/>
            <a:ext cx="3533977" cy="3533977"/>
            <a:chOff x="-230076" y="781811"/>
            <a:chExt cx="3794133" cy="3794133"/>
          </a:xfrm>
        </p:grpSpPr>
        <p:sp>
          <p:nvSpPr>
            <p:cNvPr id="4" name="타원 3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accent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대화 형식으로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손쉬운 정보 획득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978149"/>
            <a:chOff x="2063141" y="1065139"/>
            <a:chExt cx="1734772" cy="978149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관광지 문의부터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할인 상품 예약까지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한 번에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연중 무휴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24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시간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차 산업 대비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제주 관광업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빅데이터 기반 마련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762705"/>
            <a:chOff x="2063141" y="1065139"/>
            <a:chExt cx="1734772" cy="762705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많은 질문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좋은 성능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매력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8A32B-3D5A-48C6-B1E6-33B852FF0E33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서비스 제공 채널</a:t>
            </a:r>
          </a:p>
        </p:txBody>
      </p:sp>
      <p:pic>
        <p:nvPicPr>
          <p:cNvPr id="1028" name="Picture 4" descr="카카오톡, 새해 첫날 메시지 전송오류 발생에 공식 사과 :: 참여중심 뉴스통신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24258"/>
            <a:ext cx="4109492" cy="20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legram launches time-based location-sharing fea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8261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025000"/>
            <a:ext cx="37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900" dirty="0" err="1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카카오톡</a:t>
            </a:r>
            <a:r>
              <a:rPr lang="ko-KR" altLang="en-US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채널 향후 도입 예정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EE45E-0B8B-4CE3-A7F4-C30C0CC465D1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31874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시연 영상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6" name="FyYoKE07LC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0571" y="1006270"/>
            <a:ext cx="5566149" cy="3130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23254-B598-4596-89F2-B8078471FB6D}"/>
              </a:ext>
            </a:extLst>
          </p:cNvPr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398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1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69B722-FDA6-4D5D-9B30-E2DB9D430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37" y="1295222"/>
            <a:ext cx="6087325" cy="2553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556D6-2B9F-4DC4-9D69-3CF891419FD5}"/>
              </a:ext>
            </a:extLst>
          </p:cNvPr>
          <p:cNvSpPr txBox="1"/>
          <p:nvPr/>
        </p:nvSpPr>
        <p:spPr>
          <a:xfrm>
            <a:off x="7127776" y="4634721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컨슈머인사이트</a:t>
            </a:r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2019. </a:t>
            </a:r>
          </a:p>
          <a:p>
            <a:pPr algn="r"/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 행태 및 계획 주례조사</a:t>
            </a:r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7D579-0EE0-48E7-981A-5AAE0A7FB568}"/>
              </a:ext>
            </a:extLst>
          </p:cNvPr>
          <p:cNvSpPr txBox="1"/>
          <p:nvPr/>
        </p:nvSpPr>
        <p:spPr>
          <a:xfrm>
            <a:off x="3284855" y="4146634"/>
            <a:ext cx="25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개별여행객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대세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23CC10B-E1EC-46D0-9F3B-9C2A1674DD67}"/>
              </a:ext>
            </a:extLst>
          </p:cNvPr>
          <p:cNvSpPr/>
          <p:nvPr/>
        </p:nvSpPr>
        <p:spPr>
          <a:xfrm>
            <a:off x="2987824" y="2931790"/>
            <a:ext cx="1872208" cy="288032"/>
          </a:xfrm>
          <a:prstGeom prst="roundRect">
            <a:avLst/>
          </a:prstGeom>
          <a:solidFill>
            <a:srgbClr val="F2A4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1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473865-DADA-490F-A88E-DF45E482ADE0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3C5647-A2B7-4916-9208-F128D5E67384}"/>
              </a:ext>
            </a:extLst>
          </p:cNvPr>
          <p:cNvGrpSpPr/>
          <p:nvPr/>
        </p:nvGrpSpPr>
        <p:grpSpPr>
          <a:xfrm>
            <a:off x="2644643" y="1131590"/>
            <a:ext cx="3854713" cy="3168352"/>
            <a:chOff x="2476764" y="1275606"/>
            <a:chExt cx="4190472" cy="34443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571B58-4D16-4B78-A2F8-DE49DDBE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6764" y="1275606"/>
              <a:ext cx="4190472" cy="3444327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3B05B4D-F659-4BE5-A5A5-ED6D23582800}"/>
                </a:ext>
              </a:extLst>
            </p:cNvPr>
            <p:cNvSpPr/>
            <p:nvPr/>
          </p:nvSpPr>
          <p:spPr>
            <a:xfrm>
              <a:off x="5724128" y="3110310"/>
              <a:ext cx="864096" cy="864096"/>
            </a:xfrm>
            <a:prstGeom prst="ellipse">
              <a:avLst/>
            </a:prstGeom>
            <a:solidFill>
              <a:srgbClr val="F2A4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FE46E1-3566-4759-95D3-A1EB9F901662}"/>
              </a:ext>
            </a:extLst>
          </p:cNvPr>
          <p:cNvSpPr txBox="1"/>
          <p:nvPr/>
        </p:nvSpPr>
        <p:spPr>
          <a:xfrm>
            <a:off x="3522518" y="443466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모바일 강세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47D3BC2-EB85-4393-A4A8-369743D425CB}"/>
              </a:ext>
            </a:extLst>
          </p:cNvPr>
          <p:cNvSpPr txBox="1">
            <a:spLocks/>
          </p:cNvSpPr>
          <p:nvPr/>
        </p:nvSpPr>
        <p:spPr>
          <a:xfrm>
            <a:off x="0" y="33950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2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03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104EF-5A9B-429E-ABEE-E9EB0D271C3C}"/>
              </a:ext>
            </a:extLst>
          </p:cNvPr>
          <p:cNvSpPr txBox="1"/>
          <p:nvPr/>
        </p:nvSpPr>
        <p:spPr>
          <a:xfrm>
            <a:off x="3221581" y="4284251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짧게 자주 떠나는 여행의 일상화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EBFF254-1BD7-49B6-85D0-325C917D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3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81CEFA-C0E3-423E-9937-08141B6A2B7A}"/>
              </a:ext>
            </a:extLst>
          </p:cNvPr>
          <p:cNvGrpSpPr/>
          <p:nvPr/>
        </p:nvGrpSpPr>
        <p:grpSpPr>
          <a:xfrm>
            <a:off x="1962941" y="1275606"/>
            <a:ext cx="5218117" cy="2795420"/>
            <a:chOff x="827584" y="1635646"/>
            <a:chExt cx="5218117" cy="27954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578A4E-4787-46BA-BECE-3A96C9B5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1635646"/>
              <a:ext cx="5218117" cy="2795420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6E060BA-9BA6-4009-A776-D8851BB9AAB7}"/>
                </a:ext>
              </a:extLst>
            </p:cNvPr>
            <p:cNvSpPr/>
            <p:nvPr/>
          </p:nvSpPr>
          <p:spPr>
            <a:xfrm>
              <a:off x="2158232" y="3035222"/>
              <a:ext cx="1584176" cy="374746"/>
            </a:xfrm>
            <a:prstGeom prst="roundRect">
              <a:avLst/>
            </a:prstGeom>
            <a:solidFill>
              <a:srgbClr val="F2A4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7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pic>
        <p:nvPicPr>
          <p:cNvPr id="2050" name="Picture 2" descr="싱글리스트 모바일 사이트, 2020년 국내여행 키워드 'SUNLIT'...미피→슈퍼앱 등 6개 트렌드 분석">
            <a:extLst>
              <a:ext uri="{FF2B5EF4-FFF2-40B4-BE49-F238E27FC236}">
                <a16:creationId xmlns:a16="http://schemas.microsoft.com/office/drawing/2014/main" id="{B4F8B652-FEDD-41B3-B310-F270F66F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291" y="1059582"/>
            <a:ext cx="2973418" cy="37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FE1323A-BCB0-4905-B62A-E87D37095ECC}"/>
              </a:ext>
            </a:extLst>
          </p:cNvPr>
          <p:cNvSpPr/>
          <p:nvPr/>
        </p:nvSpPr>
        <p:spPr>
          <a:xfrm>
            <a:off x="4957918" y="3543858"/>
            <a:ext cx="1080120" cy="1080120"/>
          </a:xfrm>
          <a:prstGeom prst="ellipse">
            <a:avLst/>
          </a:prstGeom>
          <a:solidFill>
            <a:srgbClr val="F2A4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104EF-5A9B-429E-ABEE-E9EB0D271C3C}"/>
              </a:ext>
            </a:extLst>
          </p:cNvPr>
          <p:cNvSpPr txBox="1"/>
          <p:nvPr/>
        </p:nvSpPr>
        <p:spPr>
          <a:xfrm>
            <a:off x="6228184" y="3622253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여행의 전과정을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책임지는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하나의 앱을 선호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EBFF254-1BD7-49B6-85D0-325C917D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 </a:t>
            </a:r>
            <a:r>
              <a:rPr lang="en-US" altLang="ko-KR" dirty="0">
                <a:ea typeface="에스코어 드림 7 ExtraBold" panose="020B0803030302020204" pitchFamily="34" charset="-127"/>
              </a:rPr>
              <a:t>3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606CA7D-33E0-4FAC-BDF4-2FE20CDC96D7}"/>
              </a:ext>
            </a:extLst>
          </p:cNvPr>
          <p:cNvSpPr/>
          <p:nvPr/>
        </p:nvSpPr>
        <p:spPr>
          <a:xfrm>
            <a:off x="3083837" y="2597628"/>
            <a:ext cx="1080120" cy="1080120"/>
          </a:xfrm>
          <a:prstGeom prst="ellipse">
            <a:avLst/>
          </a:prstGeom>
          <a:solidFill>
            <a:srgbClr val="F2A4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ED3F0-059A-4B50-9A2E-C6C9C2E3550F}"/>
              </a:ext>
            </a:extLst>
          </p:cNvPr>
          <p:cNvSpPr txBox="1"/>
          <p:nvPr/>
        </p:nvSpPr>
        <p:spPr>
          <a:xfrm>
            <a:off x="611560" y="2814522"/>
            <a:ext cx="230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짧게 자주 떠나는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여행의 일상화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25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76B680-8B9E-4AEB-B774-D461FA937EC5}"/>
              </a:ext>
            </a:extLst>
          </p:cNvPr>
          <p:cNvGrpSpPr/>
          <p:nvPr/>
        </p:nvGrpSpPr>
        <p:grpSpPr>
          <a:xfrm>
            <a:off x="3203848" y="1845596"/>
            <a:ext cx="2724651" cy="2670370"/>
            <a:chOff x="3203848" y="1771007"/>
            <a:chExt cx="2724651" cy="267037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B088DEE-59CD-49C4-B4EC-6F6A6B63BABC}"/>
                </a:ext>
              </a:extLst>
            </p:cNvPr>
            <p:cNvCxnSpPr/>
            <p:nvPr/>
          </p:nvCxnSpPr>
          <p:spPr>
            <a:xfrm flipH="1">
              <a:off x="3203848" y="1779662"/>
              <a:ext cx="1368152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D60BDE1-530D-4B1C-AD8D-F3735D807A07}"/>
                </a:ext>
              </a:extLst>
            </p:cNvPr>
            <p:cNvCxnSpPr>
              <a:cxnSpLocks/>
            </p:cNvCxnSpPr>
            <p:nvPr/>
          </p:nvCxnSpPr>
          <p:spPr>
            <a:xfrm>
              <a:off x="4560347" y="1771007"/>
              <a:ext cx="1368152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F5499B9-3941-4C30-BE0D-91B177877AA4}"/>
                </a:ext>
              </a:extLst>
            </p:cNvPr>
            <p:cNvCxnSpPr>
              <a:cxnSpLocks/>
            </p:cNvCxnSpPr>
            <p:nvPr/>
          </p:nvCxnSpPr>
          <p:spPr>
            <a:xfrm rot="-3360000">
              <a:off x="3762570" y="2749189"/>
              <a:ext cx="1368152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국내 여행 트렌드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49A8E1F-6DA3-4D9E-9F59-F747F214046F}"/>
              </a:ext>
            </a:extLst>
          </p:cNvPr>
          <p:cNvSpPr/>
          <p:nvPr/>
        </p:nvSpPr>
        <p:spPr>
          <a:xfrm>
            <a:off x="4076599" y="1350195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</a:t>
            </a:r>
            <a:endParaRPr lang="ko-KR" altLang="en-US" sz="1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84FF74-C6B6-42CC-9CFA-5ABF64B4E013}"/>
              </a:ext>
            </a:extLst>
          </p:cNvPr>
          <p:cNvSpPr/>
          <p:nvPr/>
        </p:nvSpPr>
        <p:spPr>
          <a:xfrm>
            <a:off x="2696794" y="3308567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모바일</a:t>
            </a:r>
            <a:endParaRPr lang="ko-KR" altLang="en-US" sz="1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0B1D9D19-1B04-4416-9E6A-81F2266ECB7C}"/>
              </a:ext>
            </a:extLst>
          </p:cNvPr>
          <p:cNvSpPr/>
          <p:nvPr/>
        </p:nvSpPr>
        <p:spPr>
          <a:xfrm>
            <a:off x="5456405" y="3294411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kern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여행의</a:t>
            </a:r>
            <a:endParaRPr lang="en-US" altLang="ko-KR" sz="1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일상화</a:t>
            </a:r>
            <a:endParaRPr lang="ko-KR" altLang="en-US" sz="1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236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159559"/>
              </p:ext>
            </p:extLst>
          </p:nvPr>
        </p:nvGraphicFramePr>
        <p:xfrm>
          <a:off x="755128" y="1360950"/>
          <a:ext cx="2664744" cy="3289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상품 연계 서비스 수수료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 상품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관광지 입장권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액티비티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투어 등 관광 상품을 중간 유통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다양한 여행 정보가 필요한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제주개별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관광객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(FIT)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671900" y="1347614"/>
            <a:ext cx="1872208" cy="3168352"/>
            <a:chOff x="6660232" y="1347614"/>
            <a:chExt cx="1872208" cy="3168352"/>
          </a:xfrm>
        </p:grpSpPr>
        <p:sp>
          <p:nvSpPr>
            <p:cNvPr id="4" name="Rectangle 3"/>
            <p:cNvSpPr/>
            <p:nvPr/>
          </p:nvSpPr>
          <p:spPr>
            <a:xfrm>
              <a:off x="6660232" y="1347614"/>
              <a:ext cx="1872208" cy="3168352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67795" y="3579862"/>
              <a:ext cx="1656184" cy="707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또시</a:t>
              </a:r>
              <a:endPara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제주관광도우미봇</a:t>
              </a:r>
              <a:endParaRPr lang="en-US" altLang="ko-KR" sz="1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3F6462EE-4D05-45B1-9D79-9629E726A186}"/>
                </a:ext>
              </a:extLst>
            </p:cNvPr>
            <p:cNvSpPr/>
            <p:nvPr/>
          </p:nvSpPr>
          <p:spPr>
            <a:xfrm>
              <a:off x="7424011" y="1635646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40108"/>
              </p:ext>
            </p:extLst>
          </p:nvPr>
        </p:nvGraphicFramePr>
        <p:xfrm>
          <a:off x="5796136" y="1362482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프로그램 자체 판매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 관광지 관련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고객센터 자동화 서비스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이 필요한 사업체를 대상으로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프로그램 판매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로컬 여행사 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3B04E26E-4F9B-4926-9CAD-D0034A81F316}"/>
              </a:ext>
            </a:extLst>
          </p:cNvPr>
          <p:cNvSpPr/>
          <p:nvPr/>
        </p:nvSpPr>
        <p:spPr>
          <a:xfrm>
            <a:off x="3889639" y="2067694"/>
            <a:ext cx="1435830" cy="14358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51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pic>
        <p:nvPicPr>
          <p:cNvPr id="1026" name="Picture 2" descr="The evolving parity and hotel distribution landscape: part 3">
            <a:extLst>
              <a:ext uri="{FF2B5EF4-FFF2-40B4-BE49-F238E27FC236}">
                <a16:creationId xmlns:a16="http://schemas.microsoft.com/office/drawing/2014/main" id="{3A329F9C-4EDD-4B1F-8ED1-8FF22C10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8436" y="1152128"/>
            <a:ext cx="3705038" cy="28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0784CE5-D861-4E0A-9DD7-2170D215AA6A}"/>
              </a:ext>
            </a:extLst>
          </p:cNvPr>
          <p:cNvSpPr/>
          <p:nvPr/>
        </p:nvSpPr>
        <p:spPr>
          <a:xfrm>
            <a:off x="467279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PRODUCT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50617F-BFC7-4E9A-89C3-5304BB3A63CC}"/>
              </a:ext>
            </a:extLst>
          </p:cNvPr>
          <p:cNvSpPr/>
          <p:nvPr/>
        </p:nvSpPr>
        <p:spPr>
          <a:xfrm>
            <a:off x="2699792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Non-contracted OTAs</a:t>
            </a:r>
            <a:endParaRPr lang="ko-KR" altLang="en-US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5732B9-DD24-4F5B-BDA1-973D4D1B3B36}"/>
              </a:ext>
            </a:extLst>
          </p:cNvPr>
          <p:cNvSpPr/>
          <p:nvPr/>
        </p:nvSpPr>
        <p:spPr>
          <a:xfrm>
            <a:off x="4678426" y="2668839"/>
            <a:ext cx="1296144" cy="720080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Metasearch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F5787B-07B0-4C29-97A2-C298C562B0C1}"/>
              </a:ext>
            </a:extLst>
          </p:cNvPr>
          <p:cNvSpPr/>
          <p:nvPr/>
        </p:nvSpPr>
        <p:spPr>
          <a:xfrm>
            <a:off x="6622642" y="2668839"/>
            <a:ext cx="1296144" cy="720080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Contracted OTAs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F6235E-7753-4C62-B78B-69E5B96401EB}"/>
              </a:ext>
            </a:extLst>
          </p:cNvPr>
          <p:cNvSpPr/>
          <p:nvPr/>
        </p:nvSpPr>
        <p:spPr>
          <a:xfrm>
            <a:off x="4680245" y="3806086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CUSTOMER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6A4C05-94B0-4BD4-9202-33478E98DED6}"/>
              </a:ext>
            </a:extLst>
          </p:cNvPr>
          <p:cNvSpPr/>
          <p:nvPr/>
        </p:nvSpPr>
        <p:spPr>
          <a:xfrm>
            <a:off x="755576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 Operator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Agency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FDAC909-823C-4DD1-8149-2B15C9B5668B}"/>
              </a:ext>
            </a:extLst>
          </p:cNvPr>
          <p:cNvSpPr/>
          <p:nvPr/>
        </p:nvSpPr>
        <p:spPr>
          <a:xfrm>
            <a:off x="75557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Wholesalers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F600F7-4F21-4130-BAE2-8C7F2CC9A77D}"/>
              </a:ext>
            </a:extLst>
          </p:cNvPr>
          <p:cNvCxnSpPr>
            <a:cxnSpLocks/>
          </p:cNvCxnSpPr>
          <p:nvPr/>
        </p:nvCxnSpPr>
        <p:spPr>
          <a:xfrm>
            <a:off x="2051720" y="1757694"/>
            <a:ext cx="263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7C7180-2C07-44E8-A1C0-0D147DDCB8FF}"/>
              </a:ext>
            </a:extLst>
          </p:cNvPr>
          <p:cNvCxnSpPr>
            <a:stCxn id="31" idx="2"/>
            <a:endCxn id="29" idx="0"/>
          </p:cNvCxnSpPr>
          <p:nvPr/>
        </p:nvCxnSpPr>
        <p:spPr>
          <a:xfrm>
            <a:off x="1403648" y="2251672"/>
            <a:ext cx="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576D4E0-B251-4D8F-AD26-E51DE7307966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2602283" y="2190283"/>
            <a:ext cx="889055" cy="32863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47FF8C2-F0EA-43B8-AB1D-266623AE115A}"/>
              </a:ext>
            </a:extLst>
          </p:cNvPr>
          <p:cNvCxnSpPr>
            <a:cxnSpLocks/>
            <a:stCxn id="3" idx="3"/>
            <a:endCxn id="27" idx="0"/>
          </p:cNvCxnSpPr>
          <p:nvPr/>
        </p:nvCxnSpPr>
        <p:spPr>
          <a:xfrm>
            <a:off x="5968940" y="1891632"/>
            <a:ext cx="1301774" cy="7772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FC26C8-5217-4817-8A2B-885E3AEEC444}"/>
              </a:ext>
            </a:extLst>
          </p:cNvPr>
          <p:cNvCxnSpPr>
            <a:stCxn id="3" idx="2"/>
            <a:endCxn id="25" idx="0"/>
          </p:cNvCxnSpPr>
          <p:nvPr/>
        </p:nvCxnSpPr>
        <p:spPr>
          <a:xfrm>
            <a:off x="5320868" y="2251672"/>
            <a:ext cx="563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65B19A9-F81D-4389-9C44-A90A88AFD0B7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326498" y="3388919"/>
            <a:ext cx="1819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58B9DC6-5CE2-40E4-B338-3C63E7E0E4F9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5974570" y="3028879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BF38DD6-91C3-420C-A695-D01E0EF1B101}"/>
              </a:ext>
            </a:extLst>
          </p:cNvPr>
          <p:cNvCxnSpPr>
            <a:stCxn id="28" idx="3"/>
          </p:cNvCxnSpPr>
          <p:nvPr/>
        </p:nvCxnSpPr>
        <p:spPr>
          <a:xfrm flipV="1">
            <a:off x="5976389" y="3388917"/>
            <a:ext cx="1294325" cy="777209"/>
          </a:xfrm>
          <a:prstGeom prst="bentConnector3">
            <a:avLst>
              <a:gd name="adj1" fmla="val 99987"/>
            </a:avLst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89D0DE-C448-4F78-9ECB-321F9E14102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6751672" y="-177168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CBE63BE-6019-4784-AE4A-573F98F795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1672" y="3095237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788A816-8A53-4928-A8D7-1F9438CB9931}"/>
              </a:ext>
            </a:extLst>
          </p:cNvPr>
          <p:cNvCxnSpPr/>
          <p:nvPr/>
        </p:nvCxnSpPr>
        <p:spPr>
          <a:xfrm>
            <a:off x="8460433" y="1253635"/>
            <a:ext cx="0" cy="355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35BB18D-8DFF-4D96-AA4D-755D7C81EC86}"/>
              </a:ext>
            </a:extLst>
          </p:cNvPr>
          <p:cNvSpPr txBox="1"/>
          <p:nvPr/>
        </p:nvSpPr>
        <p:spPr>
          <a:xfrm>
            <a:off x="7322210" y="978468"/>
            <a:ext cx="1282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 Booking</a:t>
            </a:r>
            <a:endParaRPr lang="ko-KR" altLang="en-US" sz="1200" dirty="0">
              <a:solidFill>
                <a:srgbClr val="32AEB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4B9E413-A99B-44CC-9952-B55E179A1FC2}"/>
              </a:ext>
            </a:extLst>
          </p:cNvPr>
          <p:cNvSpPr/>
          <p:nvPr/>
        </p:nvSpPr>
        <p:spPr>
          <a:xfrm>
            <a:off x="5938566" y="2664873"/>
            <a:ext cx="720079" cy="72007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16090B0-7E7F-41FC-98B1-64B25E72CF41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3995936" y="3028879"/>
            <a:ext cx="682490" cy="0"/>
          </a:xfrm>
          <a:prstGeom prst="line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1311DBC-2575-4C62-8704-63AF2623C929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3674920" y="3061863"/>
            <a:ext cx="670820" cy="1324932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CFD697-883D-4CCE-A8CE-D796DBA394F2}"/>
              </a:ext>
            </a:extLst>
          </p:cNvPr>
          <p:cNvCxnSpPr>
            <a:endCxn id="24" idx="0"/>
          </p:cNvCxnSpPr>
          <p:nvPr/>
        </p:nvCxnSpPr>
        <p:spPr>
          <a:xfrm>
            <a:off x="2051720" y="2045726"/>
            <a:ext cx="1296144" cy="623113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41FEE7-737D-4F80-843C-9321BA132F68}"/>
              </a:ext>
            </a:extLst>
          </p:cNvPr>
          <p:cNvSpPr txBox="1"/>
          <p:nvPr/>
        </p:nvSpPr>
        <p:spPr>
          <a:xfrm>
            <a:off x="4888445" y="3466571"/>
            <a:ext cx="86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FFFF"/>
                </a:solidFill>
                <a:highlight>
                  <a:srgbClr val="F2A40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Mark-up</a:t>
            </a:r>
            <a:endParaRPr lang="ko-KR" altLang="en-US" sz="1050" dirty="0">
              <a:solidFill>
                <a:srgbClr val="FFFFFF"/>
              </a:solidFill>
              <a:highlight>
                <a:srgbClr val="F2A40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79B4-C397-4D62-9693-42A9C164A2A4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4D66D5-F5FF-4135-877F-997840C36633}"/>
              </a:ext>
            </a:extLst>
          </p:cNvPr>
          <p:cNvSpPr txBox="1"/>
          <p:nvPr/>
        </p:nvSpPr>
        <p:spPr>
          <a:xfrm>
            <a:off x="6838291" y="4049372"/>
            <a:ext cx="86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FFFF"/>
                </a:solidFill>
                <a:highlight>
                  <a:srgbClr val="F2A40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Mark-up</a:t>
            </a:r>
            <a:endParaRPr lang="ko-KR" altLang="en-US" sz="1050" dirty="0">
              <a:solidFill>
                <a:srgbClr val="FFFFFF"/>
              </a:solidFill>
              <a:highlight>
                <a:srgbClr val="F2A40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심심이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8595" y="300842"/>
            <a:ext cx="2737121" cy="3882893"/>
            <a:chOff x="2771800" y="699542"/>
            <a:chExt cx="3096344" cy="43924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71800" y="699542"/>
              <a:ext cx="3096344" cy="439248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Picture 2" descr="http://s3.ap-northeast-2.amazonaws.com/cloimage/home/rails/clo/public/ckeditor_assets/pictures/477/content_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9" b="9320"/>
            <a:stretch/>
          </p:blipFill>
          <p:spPr bwMode="auto">
            <a:xfrm>
              <a:off x="3023828" y="898802"/>
              <a:ext cx="2592288" cy="399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39460" y="946144"/>
            <a:ext cx="3663015" cy="2592288"/>
            <a:chOff x="2226695" y="1635646"/>
            <a:chExt cx="4680520" cy="331236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226695" y="1635646"/>
              <a:ext cx="4680520" cy="33123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1" name="Picture 2" descr="심심이 근황 &gt; 유머게시판 (썰,짤) | 카카영 - 판타지,무협,로판,BL,로맨스 소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707" y="1851675"/>
              <a:ext cx="4186495" cy="288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4"/>
          <p:cNvSpPr/>
          <p:nvPr/>
        </p:nvSpPr>
        <p:spPr>
          <a:xfrm>
            <a:off x="541457" y="4324022"/>
            <a:ext cx="3259023" cy="390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 나쁜 데이터 수집</a:t>
            </a:r>
          </a:p>
        </p:txBody>
      </p:sp>
      <p:sp>
        <p:nvSpPr>
          <p:cNvPr id="13" name="Rectangle 4"/>
          <p:cNvSpPr/>
          <p:nvPr/>
        </p:nvSpPr>
        <p:spPr>
          <a:xfrm>
            <a:off x="4081384" y="4307199"/>
            <a:ext cx="2291543" cy="407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파악 문제</a:t>
            </a:r>
          </a:p>
        </p:txBody>
      </p:sp>
    </p:spTree>
    <p:extLst>
      <p:ext uri="{BB962C8B-B14F-4D97-AF65-F5344CB8AC3E}">
        <p14:creationId xmlns:p14="http://schemas.microsoft.com/office/powerpoint/2010/main" val="3045428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SWOT </a:t>
            </a:r>
            <a:r>
              <a:rPr lang="ko-KR" altLang="en-US" dirty="0">
                <a:ea typeface="에스코어 드림 7 ExtraBold" panose="020B0803030302020204" pitchFamily="34" charset="-127"/>
              </a:rPr>
              <a:t>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3E875A-0FBA-4355-B770-DEF155EDB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6456"/>
              </p:ext>
            </p:extLst>
          </p:nvPr>
        </p:nvGraphicFramePr>
        <p:xfrm>
          <a:off x="1223628" y="1275606"/>
          <a:ext cx="6696744" cy="302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322115442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66651650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4033919353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506358280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S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A40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로컬 최초 대화형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여행 서비스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편리한 접근성과 쉬운 사용법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활용을 통한 트렌드 파악 용이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대화형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서비스 확장성의 한계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낮은 광고 효율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자금 조달 능력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W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A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16313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346124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강세가 뚜렷한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FIT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 트렌드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모바일 여행 서비스 강세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코로나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해외여행 제한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창업 경험 부재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신규 영세업자와의 거래 기피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코로나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인한 관광업 침체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2A4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724189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O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A40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T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A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8692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522CBA-2CDD-46FE-BB01-1EDB99EA160A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2536876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기여도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55576" y="1275606"/>
            <a:ext cx="5256581" cy="744962"/>
            <a:chOff x="4130834" y="1319495"/>
            <a:chExt cx="5256581" cy="744962"/>
          </a:xfrm>
        </p:grpSpPr>
        <p:sp>
          <p:nvSpPr>
            <p:cNvPr id="50" name="Oval 49"/>
            <p:cNvSpPr/>
            <p:nvPr/>
          </p:nvSpPr>
          <p:spPr>
            <a:xfrm>
              <a:off x="4164238" y="1403944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41187" y="1319495"/>
              <a:ext cx="4546228" cy="744962"/>
              <a:chOff x="803639" y="3362835"/>
              <a:chExt cx="2549736" cy="74496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03639" y="3646132"/>
                <a:ext cx="2549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여행객들의 관광 수요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불만 사항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만족도 등을 수집하여 데이터베이스화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 관광업의 빅데이터 기반 마련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기술적 가치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30834" y="1461144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27784" y="2549805"/>
            <a:ext cx="4382763" cy="744962"/>
            <a:chOff x="4130834" y="2762892"/>
            <a:chExt cx="4382763" cy="744962"/>
          </a:xfrm>
        </p:grpSpPr>
        <p:sp>
          <p:nvSpPr>
            <p:cNvPr id="51" name="Oval 50"/>
            <p:cNvSpPr/>
            <p:nvPr/>
          </p:nvSpPr>
          <p:spPr>
            <a:xfrm>
              <a:off x="4164238" y="2847341"/>
              <a:ext cx="576064" cy="5760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841187" y="2762892"/>
              <a:ext cx="3672410" cy="744962"/>
              <a:chOff x="803639" y="3362835"/>
              <a:chExt cx="2059658" cy="74496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803639" y="3646132"/>
                <a:ext cx="190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정보 격차 해소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= 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믿을 수 있는 여행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’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실현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상담 서비스 자동화를 통해 운영비용 절감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경제적 가치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130834" y="2904541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30834" y="3824005"/>
            <a:ext cx="4382763" cy="744962"/>
            <a:chOff x="4130834" y="3867894"/>
            <a:chExt cx="4382763" cy="744962"/>
          </a:xfrm>
        </p:grpSpPr>
        <p:sp>
          <p:nvSpPr>
            <p:cNvPr id="52" name="Oval 51"/>
            <p:cNvSpPr/>
            <p:nvPr/>
          </p:nvSpPr>
          <p:spPr>
            <a:xfrm>
              <a:off x="4164238" y="3952343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841185" y="3867894"/>
              <a:ext cx="3672412" cy="744962"/>
              <a:chOff x="803638" y="3362835"/>
              <a:chExt cx="2059659" cy="74496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03638" y="3646132"/>
                <a:ext cx="1949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상품 수요 예측을 통한 제주도 관광경쟁력 강화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제주도 여행 트렌드 예측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사회적 가치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130834" y="400954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4241B2-2DCD-42DE-961A-E99F378D6928}"/>
              </a:ext>
            </a:extLst>
          </p:cNvPr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405081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00683" y="1530872"/>
            <a:ext cx="2664296" cy="744962"/>
            <a:chOff x="803640" y="3362835"/>
            <a:chExt cx="2059657" cy="744962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축제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숙박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맛집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버스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반려동물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이동 약자 등 다양한 여행 정보 제공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정보 제공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0683" y="2538984"/>
            <a:ext cx="2664296" cy="560296"/>
            <a:chOff x="803640" y="3362835"/>
            <a:chExt cx="2059657" cy="560296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카카오톡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페이스북 메시지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라인 등</a:t>
              </a:r>
              <a:endPara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채널 오픈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00683" y="3547096"/>
            <a:ext cx="2664296" cy="560296"/>
            <a:chOff x="803640" y="3362835"/>
            <a:chExt cx="2059657" cy="560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대화형 인터페이스의 전자상거래 기능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결제 시스템 도입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896719" y="1539255"/>
            <a:ext cx="2664296" cy="560296"/>
            <a:chOff x="803640" y="3362835"/>
            <a:chExt cx="2059657" cy="56029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테마별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시즌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날짜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여행 코스 추천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여행 일정 제안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6719" y="2547367"/>
            <a:ext cx="2664296" cy="560296"/>
            <a:chOff x="803640" y="3362835"/>
            <a:chExt cx="2059657" cy="560296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상품별 최저가 검색 기능 도입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메타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서치</a:t>
              </a:r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기능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9" y="3555479"/>
            <a:ext cx="2664296" cy="560296"/>
            <a:chOff x="803640" y="3362835"/>
            <a:chExt cx="2059657" cy="560296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다양한 모델 적용을 통한 성능 최적화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성능 개선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제품 개선 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52DAEA-716E-46E7-8958-4FA15E36FA96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85050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ko-KR" altLang="en-US">
                <a:ea typeface="에스코어 드림 7 ExtraBold" panose="020B0803030302020204" pitchFamily="34" charset="-127"/>
              </a:rPr>
              <a:t>감사합니다</a:t>
            </a:r>
            <a:endParaRPr lang="ko-KR" altLang="en-US" sz="3600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조심하세요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48223" y="469023"/>
            <a:ext cx="2847257" cy="2847257"/>
            <a:chOff x="-230076" y="781811"/>
            <a:chExt cx="3794133" cy="3794133"/>
          </a:xfrm>
        </p:grpSpPr>
        <p:sp>
          <p:nvSpPr>
            <p:cNvPr id="5" name="타원 4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6 KCF </a:t>
            </a:r>
            <a:r>
              <a:rPr lang="ko-KR" altLang="en-US" dirty="0">
                <a:ea typeface="에스코어 드림 7 ExtraBold" panose="020B0803030302020204" pitchFamily="34" charset="-127"/>
              </a:rPr>
              <a:t>모델</a:t>
            </a:r>
          </a:p>
        </p:txBody>
      </p:sp>
      <p:pic>
        <p:nvPicPr>
          <p:cNvPr id="1026" name="Picture 2" descr="[그림1] 여행시장 분석 6 KCF 모델">
            <a:extLst>
              <a:ext uri="{FF2B5EF4-FFF2-40B4-BE49-F238E27FC236}">
                <a16:creationId xmlns:a16="http://schemas.microsoft.com/office/drawing/2014/main" id="{D84A72D9-AAEA-4E9C-A387-FEBF3FB1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2856" y="1707654"/>
            <a:ext cx="3383448" cy="191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육각형 3">
            <a:extLst>
              <a:ext uri="{FF2B5EF4-FFF2-40B4-BE49-F238E27FC236}">
                <a16:creationId xmlns:a16="http://schemas.microsoft.com/office/drawing/2014/main" id="{3452F64B-E92D-45B0-A6C1-62E2CF8E26FC}"/>
              </a:ext>
            </a:extLst>
          </p:cNvPr>
          <p:cNvSpPr/>
          <p:nvPr/>
        </p:nvSpPr>
        <p:spPr>
          <a:xfrm>
            <a:off x="1043608" y="1131590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44BFB623-D8C8-46D2-8F00-EEABEF45B313}"/>
              </a:ext>
            </a:extLst>
          </p:cNvPr>
          <p:cNvSpPr/>
          <p:nvPr/>
        </p:nvSpPr>
        <p:spPr>
          <a:xfrm>
            <a:off x="1043607" y="2398222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ABC742C1-A636-497D-86D5-55C86C49B773}"/>
              </a:ext>
            </a:extLst>
          </p:cNvPr>
          <p:cNvSpPr/>
          <p:nvPr/>
        </p:nvSpPr>
        <p:spPr>
          <a:xfrm>
            <a:off x="1043607" y="1764906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5B832BC6-2EE1-44E2-BEC9-006A77149C89}"/>
              </a:ext>
            </a:extLst>
          </p:cNvPr>
          <p:cNvSpPr/>
          <p:nvPr/>
        </p:nvSpPr>
        <p:spPr>
          <a:xfrm>
            <a:off x="1042472" y="3031538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33C0345B-0DC4-4B26-BCE0-EFE81AE40F6E}"/>
              </a:ext>
            </a:extLst>
          </p:cNvPr>
          <p:cNvSpPr/>
          <p:nvPr/>
        </p:nvSpPr>
        <p:spPr>
          <a:xfrm>
            <a:off x="1042471" y="3664854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F986293A-E776-455E-A5CD-BB0C236F6E59}"/>
              </a:ext>
            </a:extLst>
          </p:cNvPr>
          <p:cNvSpPr/>
          <p:nvPr/>
        </p:nvSpPr>
        <p:spPr>
          <a:xfrm>
            <a:off x="1042470" y="4298170"/>
            <a:ext cx="584705" cy="504056"/>
          </a:xfrm>
          <a:prstGeom prst="hexagon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56EF2-953C-4761-BF06-4222BDAE599B}"/>
              </a:ext>
            </a:extLst>
          </p:cNvPr>
          <p:cNvSpPr txBox="1"/>
          <p:nvPr/>
        </p:nvSpPr>
        <p:spPr>
          <a:xfrm>
            <a:off x="1757404" y="11989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Target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873B1-083B-453B-87C2-A64CC7F34575}"/>
              </a:ext>
            </a:extLst>
          </p:cNvPr>
          <p:cNvSpPr txBox="1"/>
          <p:nvPr/>
        </p:nvSpPr>
        <p:spPr>
          <a:xfrm>
            <a:off x="1757404" y="1832268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Resource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D8F4F-CBC4-42EC-A789-6A8EFB5764A0}"/>
              </a:ext>
            </a:extLst>
          </p:cNvPr>
          <p:cNvSpPr txBox="1"/>
          <p:nvPr/>
        </p:nvSpPr>
        <p:spPr>
          <a:xfrm>
            <a:off x="1757404" y="2465584"/>
            <a:ext cx="16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Accessibility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6B05C-E359-4B73-80B9-804E605E7386}"/>
              </a:ext>
            </a:extLst>
          </p:cNvPr>
          <p:cNvSpPr txBox="1"/>
          <p:nvPr/>
        </p:nvSpPr>
        <p:spPr>
          <a:xfrm>
            <a:off x="1757404" y="3098900"/>
            <a:ext cx="202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Value for Money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21ADF-1408-4F91-A4DE-BFCF10B5E058}"/>
              </a:ext>
            </a:extLst>
          </p:cNvPr>
          <p:cNvSpPr txBox="1"/>
          <p:nvPr/>
        </p:nvSpPr>
        <p:spPr>
          <a:xfrm>
            <a:off x="1757404" y="3732216"/>
            <a:ext cx="14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Evaluation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33116-CA21-4597-BB9D-FAED7F58DD90}"/>
              </a:ext>
            </a:extLst>
          </p:cNvPr>
          <p:cNvSpPr txBox="1"/>
          <p:nvPr/>
        </p:nvSpPr>
        <p:spPr>
          <a:xfrm>
            <a:off x="1757404" y="43655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Loyalty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6AD5B-498E-439F-8BAC-D8148415F5C9}"/>
              </a:ext>
            </a:extLst>
          </p:cNvPr>
          <p:cNvSpPr txBox="1"/>
          <p:nvPr/>
        </p:nvSpPr>
        <p:spPr>
          <a:xfrm>
            <a:off x="4283968" y="11989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FIT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6D2D7-22F2-4334-8BF0-A62F8A02F511}"/>
              </a:ext>
            </a:extLst>
          </p:cNvPr>
          <p:cNvSpPr txBox="1"/>
          <p:nvPr/>
        </p:nvSpPr>
        <p:spPr>
          <a:xfrm>
            <a:off x="4283968" y="1832268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DDBFA3-48CC-4834-8750-45DA52C8DB68}"/>
              </a:ext>
            </a:extLst>
          </p:cNvPr>
          <p:cNvSpPr txBox="1"/>
          <p:nvPr/>
        </p:nvSpPr>
        <p:spPr>
          <a:xfrm>
            <a:off x="4283968" y="2479581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123EC-3A76-4103-925E-423CF93F5B60}"/>
              </a:ext>
            </a:extLst>
          </p:cNvPr>
          <p:cNvSpPr txBox="1"/>
          <p:nvPr/>
        </p:nvSpPr>
        <p:spPr>
          <a:xfrm>
            <a:off x="4283968" y="3097875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18D96-2212-4AF9-9F2F-2F26FD2F3C75}"/>
              </a:ext>
            </a:extLst>
          </p:cNvPr>
          <p:cNvSpPr txBox="1"/>
          <p:nvPr/>
        </p:nvSpPr>
        <p:spPr>
          <a:xfrm>
            <a:off x="4283968" y="3732216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2F0F74-64A8-452E-B11F-59648A9154AF}"/>
              </a:ext>
            </a:extLst>
          </p:cNvPr>
          <p:cNvSpPr txBox="1"/>
          <p:nvPr/>
        </p:nvSpPr>
        <p:spPr>
          <a:xfrm>
            <a:off x="4283968" y="4365532"/>
            <a:ext cx="13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E10D6-5651-43B5-B907-D3661F6195CC}"/>
              </a:ext>
            </a:extLst>
          </p:cNvPr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분석</a:t>
            </a:r>
          </a:p>
        </p:txBody>
      </p:sp>
    </p:spTree>
    <p:extLst>
      <p:ext uri="{BB962C8B-B14F-4D97-AF65-F5344CB8AC3E}">
        <p14:creationId xmlns:p14="http://schemas.microsoft.com/office/powerpoint/2010/main" val="149765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4061224" y="120359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Freeform 6"/>
          <p:cNvSpPr/>
          <p:nvPr/>
        </p:nvSpPr>
        <p:spPr>
          <a:xfrm rot="2160000">
            <a:off x="5020924" y="1965135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778" rIns="98127" bIns="82777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266192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Freeform 8"/>
          <p:cNvSpPr/>
          <p:nvPr/>
        </p:nvSpPr>
        <p:spPr>
          <a:xfrm rot="17280000">
            <a:off x="5401642" y="3108411"/>
            <a:ext cx="264268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7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805935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31970" y="3823786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9" rIns="1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316512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Freeform 12"/>
          <p:cNvSpPr/>
          <p:nvPr/>
        </p:nvSpPr>
        <p:spPr>
          <a:xfrm rot="4320000">
            <a:off x="3451962" y="3122637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856255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Freeform 14"/>
          <p:cNvSpPr/>
          <p:nvPr/>
        </p:nvSpPr>
        <p:spPr>
          <a:xfrm rot="19440000">
            <a:off x="3815956" y="1973927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2777" rIns="98128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061224" y="2444656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910831" y="502400"/>
            <a:ext cx="65486" cy="660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7544" y="2047738"/>
            <a:ext cx="2323459" cy="1048024"/>
            <a:chOff x="803640" y="3362835"/>
            <a:chExt cx="2059657" cy="1048024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7074" y="1338233"/>
            <a:ext cx="3379382" cy="863358"/>
            <a:chOff x="803640" y="3362835"/>
            <a:chExt cx="2059657" cy="86335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68899" y="2047738"/>
            <a:ext cx="2323459" cy="1048024"/>
            <a:chOff x="803640" y="3362835"/>
            <a:chExt cx="2059657" cy="1048024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68144" y="3493649"/>
            <a:ext cx="2323459" cy="1048024"/>
            <a:chOff x="803640" y="3362835"/>
            <a:chExt cx="2059657" cy="1048024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1641" y="3465253"/>
            <a:ext cx="2323459" cy="1048024"/>
            <a:chOff x="803640" y="3362835"/>
            <a:chExt cx="2059657" cy="1048024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8388A3C5-084E-428A-81A4-FB6C49AFB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제품 개선 계획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3222676-9FC5-4A67-8E48-E48EA0FD8FA5}"/>
              </a:ext>
            </a:extLst>
          </p:cNvPr>
          <p:cNvSpPr/>
          <p:nvPr/>
        </p:nvSpPr>
        <p:spPr>
          <a:xfrm>
            <a:off x="3994034" y="2374689"/>
            <a:ext cx="1118960" cy="111896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Disabled Svg Png Icon Free Download (#492843) - OnlineWebFonts.COM">
            <a:extLst>
              <a:ext uri="{FF2B5EF4-FFF2-40B4-BE49-F238E27FC236}">
                <a16:creationId xmlns:a16="http://schemas.microsoft.com/office/drawing/2014/main" id="{D2BC4E59-C24F-4E48-A8D7-D12DD4F5C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34" y="2102120"/>
            <a:ext cx="778420" cy="830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5534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7FB609-7A19-44D1-B525-84CFE1AFC4B9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650D06-9E0F-4A16-9BA7-68A853F6711A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A24E18-AD70-4F63-BF88-F4E0316C4A1C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C0798B-90FF-42B6-B8BE-F699B1C9852F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6" name="Freeform 47">
            <a:extLst>
              <a:ext uri="{FF2B5EF4-FFF2-40B4-BE49-F238E27FC236}">
                <a16:creationId xmlns:a16="http://schemas.microsoft.com/office/drawing/2014/main" id="{C7B1A352-E2FA-44F8-955B-F254EA6BCD5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Freeform 48">
            <a:extLst>
              <a:ext uri="{FF2B5EF4-FFF2-40B4-BE49-F238E27FC236}">
                <a16:creationId xmlns:a16="http://schemas.microsoft.com/office/drawing/2014/main" id="{22E04AC5-3D5D-44A3-B85F-3C46FF6B106E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 49">
            <a:extLst>
              <a:ext uri="{FF2B5EF4-FFF2-40B4-BE49-F238E27FC236}">
                <a16:creationId xmlns:a16="http://schemas.microsoft.com/office/drawing/2014/main" id="{9A9F1428-D6AF-42CF-ACAE-862AB0539C61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Freeform 50">
            <a:extLst>
              <a:ext uri="{FF2B5EF4-FFF2-40B4-BE49-F238E27FC236}">
                <a16:creationId xmlns:a16="http://schemas.microsoft.com/office/drawing/2014/main" id="{D847FF81-ED0E-4944-971B-8D61C653B4C2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ardrop 9">
            <a:extLst>
              <a:ext uri="{FF2B5EF4-FFF2-40B4-BE49-F238E27FC236}">
                <a16:creationId xmlns:a16="http://schemas.microsoft.com/office/drawing/2014/main" id="{D182E6CD-4CFA-4805-BEBD-A2DC3C84C7A1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Freeform 97">
            <a:extLst>
              <a:ext uri="{FF2B5EF4-FFF2-40B4-BE49-F238E27FC236}">
                <a16:creationId xmlns:a16="http://schemas.microsoft.com/office/drawing/2014/main" id="{C9DC0C1D-3502-429E-84AD-04BDA184190A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Donut 22">
            <a:extLst>
              <a:ext uri="{FF2B5EF4-FFF2-40B4-BE49-F238E27FC236}">
                <a16:creationId xmlns:a16="http://schemas.microsoft.com/office/drawing/2014/main" id="{07669210-0B33-41BE-AD79-4D2E87480E93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Freeform 99">
            <a:extLst>
              <a:ext uri="{FF2B5EF4-FFF2-40B4-BE49-F238E27FC236}">
                <a16:creationId xmlns:a16="http://schemas.microsoft.com/office/drawing/2014/main" id="{E4EBF18E-E0FE-47A6-9E22-17B7F89DBDB1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11019D2A-E46D-4C3C-8E25-EA9988769582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Freeform 101">
            <a:extLst>
              <a:ext uri="{FF2B5EF4-FFF2-40B4-BE49-F238E27FC236}">
                <a16:creationId xmlns:a16="http://schemas.microsoft.com/office/drawing/2014/main" id="{985CE427-97EC-4285-8CAF-CA31D8270BC7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26307E08-8E26-4C52-BB43-7385E23A1EE2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E18B9F06-7DAD-4717-861F-6DD4F1BCA27D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C268DD55-2CAD-43B1-86CE-21161683394E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D61DCC02-D926-4C20-9E66-CD6D1C3D8E5C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A2906A5E-11CE-439D-88FD-AF5DA1E56998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Freeform 107">
            <a:extLst>
              <a:ext uri="{FF2B5EF4-FFF2-40B4-BE49-F238E27FC236}">
                <a16:creationId xmlns:a16="http://schemas.microsoft.com/office/drawing/2014/main" id="{DB35B5B0-62B3-491B-9613-981EC8F2082F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108">
            <a:extLst>
              <a:ext uri="{FF2B5EF4-FFF2-40B4-BE49-F238E27FC236}">
                <a16:creationId xmlns:a16="http://schemas.microsoft.com/office/drawing/2014/main" id="{FA8FDE70-0B3F-41A1-AD35-5F67C9750B0D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8">
            <a:extLst>
              <a:ext uri="{FF2B5EF4-FFF2-40B4-BE49-F238E27FC236}">
                <a16:creationId xmlns:a16="http://schemas.microsoft.com/office/drawing/2014/main" id="{DE25AF50-FA87-4F55-917E-2C3E09C144FD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110">
            <a:extLst>
              <a:ext uri="{FF2B5EF4-FFF2-40B4-BE49-F238E27FC236}">
                <a16:creationId xmlns:a16="http://schemas.microsoft.com/office/drawing/2014/main" id="{F05F76C4-5E35-4001-AFBA-35069448C8FC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23AD0CD6-23C3-4D75-B94E-AD570CADE2CF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Oval 37">
              <a:extLst>
                <a:ext uri="{FF2B5EF4-FFF2-40B4-BE49-F238E27FC236}">
                  <a16:creationId xmlns:a16="http://schemas.microsoft.com/office/drawing/2014/main" id="{EEAC6E97-E676-4161-A721-8D6E8D83915D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Rectangle 19">
            <a:extLst>
              <a:ext uri="{FF2B5EF4-FFF2-40B4-BE49-F238E27FC236}">
                <a16:creationId xmlns:a16="http://schemas.microsoft.com/office/drawing/2014/main" id="{5ACFD55C-92CA-445A-A847-811EB58CB455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Freeform 114">
            <a:extLst>
              <a:ext uri="{FF2B5EF4-FFF2-40B4-BE49-F238E27FC236}">
                <a16:creationId xmlns:a16="http://schemas.microsoft.com/office/drawing/2014/main" id="{65B41AA3-3D7E-4809-86A4-560440B1AC5F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ed Rectangle 31">
            <a:extLst>
              <a:ext uri="{FF2B5EF4-FFF2-40B4-BE49-F238E27FC236}">
                <a16:creationId xmlns:a16="http://schemas.microsoft.com/office/drawing/2014/main" id="{4EC75EF9-3089-40BF-A39B-2F45148D55F1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47">
            <a:extLst>
              <a:ext uri="{FF2B5EF4-FFF2-40B4-BE49-F238E27FC236}">
                <a16:creationId xmlns:a16="http://schemas.microsoft.com/office/drawing/2014/main" id="{893CFD62-5459-4EBF-97BB-D70F8A47B26B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50">
            <a:extLst>
              <a:ext uri="{FF2B5EF4-FFF2-40B4-BE49-F238E27FC236}">
                <a16:creationId xmlns:a16="http://schemas.microsoft.com/office/drawing/2014/main" id="{500C0F3C-FC7A-450B-9C43-2C0D7474C007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Heart 17">
            <a:extLst>
              <a:ext uri="{FF2B5EF4-FFF2-40B4-BE49-F238E27FC236}">
                <a16:creationId xmlns:a16="http://schemas.microsoft.com/office/drawing/2014/main" id="{40C8979D-264D-45A7-BF02-E1754F6CC34E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5">
            <a:extLst>
              <a:ext uri="{FF2B5EF4-FFF2-40B4-BE49-F238E27FC236}">
                <a16:creationId xmlns:a16="http://schemas.microsoft.com/office/drawing/2014/main" id="{49B56D59-1682-4C73-A88B-1788741086F7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Chord 32">
            <a:extLst>
              <a:ext uri="{FF2B5EF4-FFF2-40B4-BE49-F238E27FC236}">
                <a16:creationId xmlns:a16="http://schemas.microsoft.com/office/drawing/2014/main" id="{CEF02E58-1852-401B-AB7B-5B5A6F113480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ounded Rectangle 40">
            <a:extLst>
              <a:ext uri="{FF2B5EF4-FFF2-40B4-BE49-F238E27FC236}">
                <a16:creationId xmlns:a16="http://schemas.microsoft.com/office/drawing/2014/main" id="{286E964B-49B6-4CA8-86D0-3251E6301D00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ounded Rectangle 7">
            <a:extLst>
              <a:ext uri="{FF2B5EF4-FFF2-40B4-BE49-F238E27FC236}">
                <a16:creationId xmlns:a16="http://schemas.microsoft.com/office/drawing/2014/main" id="{806181FE-0A38-45F4-B63B-BED4117C283D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Rounded Rectangle 17">
            <a:extLst>
              <a:ext uri="{FF2B5EF4-FFF2-40B4-BE49-F238E27FC236}">
                <a16:creationId xmlns:a16="http://schemas.microsoft.com/office/drawing/2014/main" id="{73256B73-8802-44B2-BFE4-B954BB8AE41B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val 21">
            <a:extLst>
              <a:ext uri="{FF2B5EF4-FFF2-40B4-BE49-F238E27FC236}">
                <a16:creationId xmlns:a16="http://schemas.microsoft.com/office/drawing/2014/main" id="{47FB2288-7BD8-4BDB-907D-B19C225B4FF7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val 25">
            <a:extLst>
              <a:ext uri="{FF2B5EF4-FFF2-40B4-BE49-F238E27FC236}">
                <a16:creationId xmlns:a16="http://schemas.microsoft.com/office/drawing/2014/main" id="{52D20C77-1959-465A-BBD9-151B90E4EC3D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20">
            <a:extLst>
              <a:ext uri="{FF2B5EF4-FFF2-40B4-BE49-F238E27FC236}">
                <a16:creationId xmlns:a16="http://schemas.microsoft.com/office/drawing/2014/main" id="{B22382FD-FD6B-4C0B-85A8-4A675281CBD6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ectangle 21">
            <a:extLst>
              <a:ext uri="{FF2B5EF4-FFF2-40B4-BE49-F238E27FC236}">
                <a16:creationId xmlns:a16="http://schemas.microsoft.com/office/drawing/2014/main" id="{8C44BBA3-9515-437A-8A87-0D1824C8368C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ound Same Side Corner Rectangle 8">
            <a:extLst>
              <a:ext uri="{FF2B5EF4-FFF2-40B4-BE49-F238E27FC236}">
                <a16:creationId xmlns:a16="http://schemas.microsoft.com/office/drawing/2014/main" id="{791BB18B-0794-424E-8F50-76C7ECFA818B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51">
            <a:extLst>
              <a:ext uri="{FF2B5EF4-FFF2-40B4-BE49-F238E27FC236}">
                <a16:creationId xmlns:a16="http://schemas.microsoft.com/office/drawing/2014/main" id="{A7E4FA8A-AD41-47FC-A762-DBEB945B92AB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Isosceles Triangle 5">
            <a:extLst>
              <a:ext uri="{FF2B5EF4-FFF2-40B4-BE49-F238E27FC236}">
                <a16:creationId xmlns:a16="http://schemas.microsoft.com/office/drawing/2014/main" id="{311E7B84-1D84-43B5-84E1-ACC5D42E939B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rapezoid 22">
            <a:extLst>
              <a:ext uri="{FF2B5EF4-FFF2-40B4-BE49-F238E27FC236}">
                <a16:creationId xmlns:a16="http://schemas.microsoft.com/office/drawing/2014/main" id="{E89C0EFA-62C6-4908-B74A-53A8602F2CED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20">
            <a:extLst>
              <a:ext uri="{FF2B5EF4-FFF2-40B4-BE49-F238E27FC236}">
                <a16:creationId xmlns:a16="http://schemas.microsoft.com/office/drawing/2014/main" id="{AD2CD3E7-47E9-4192-9F51-A13A6E0D13BD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rapezoid 28">
            <a:extLst>
              <a:ext uri="{FF2B5EF4-FFF2-40B4-BE49-F238E27FC236}">
                <a16:creationId xmlns:a16="http://schemas.microsoft.com/office/drawing/2014/main" id="{14157CED-2334-4295-B868-B6EA6128FB6C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Rounded Rectangle 2">
            <a:extLst>
              <a:ext uri="{FF2B5EF4-FFF2-40B4-BE49-F238E27FC236}">
                <a16:creationId xmlns:a16="http://schemas.microsoft.com/office/drawing/2014/main" id="{2A0E0768-5E24-4FFE-AF17-29DF25053786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Rounded Rectangle 8">
            <a:extLst>
              <a:ext uri="{FF2B5EF4-FFF2-40B4-BE49-F238E27FC236}">
                <a16:creationId xmlns:a16="http://schemas.microsoft.com/office/drawing/2014/main" id="{65DA68F7-F8BA-4529-82F2-86B3BB728C3C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A1E1D6C3-A397-430A-B6A9-A9BA521522F6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Rounded Rectangle 3">
            <a:extLst>
              <a:ext uri="{FF2B5EF4-FFF2-40B4-BE49-F238E27FC236}">
                <a16:creationId xmlns:a16="http://schemas.microsoft.com/office/drawing/2014/main" id="{A7657EED-E478-4EF7-89EC-B315B7023DBD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ounded Rectangle 10">
            <a:extLst>
              <a:ext uri="{FF2B5EF4-FFF2-40B4-BE49-F238E27FC236}">
                <a16:creationId xmlns:a16="http://schemas.microsoft.com/office/drawing/2014/main" id="{0F1A694A-FE19-4E53-80A8-166C35CB3FF7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Block Arc 6">
            <a:extLst>
              <a:ext uri="{FF2B5EF4-FFF2-40B4-BE49-F238E27FC236}">
                <a16:creationId xmlns:a16="http://schemas.microsoft.com/office/drawing/2014/main" id="{C90F6C65-75C7-4028-A832-02FE286F7E40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Left Arrow 1">
            <a:extLst>
              <a:ext uri="{FF2B5EF4-FFF2-40B4-BE49-F238E27FC236}">
                <a16:creationId xmlns:a16="http://schemas.microsoft.com/office/drawing/2014/main" id="{38B4B8D4-18EC-403F-99D4-837A6550A446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35">
            <a:extLst>
              <a:ext uri="{FF2B5EF4-FFF2-40B4-BE49-F238E27FC236}">
                <a16:creationId xmlns:a16="http://schemas.microsoft.com/office/drawing/2014/main" id="{CCF36991-7320-4C8B-8712-E3155FA5CD2D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719219-9E67-4DAC-85D7-A3AFF422F66E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228F97-CC0E-4C16-A345-A0262ECE00C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F1348-10F3-4306-AC4B-90060510820B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26C931-6CE0-461C-B5E2-A9758C5D49ED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2802B8DA-D79F-437B-9FC4-530FEE689402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2785F37C-89B6-41A9-A866-76DFF5D6F5D3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AE07B366-E063-4CEA-B754-73F99464289B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Donut 8">
            <a:extLst>
              <a:ext uri="{FF2B5EF4-FFF2-40B4-BE49-F238E27FC236}">
                <a16:creationId xmlns:a16="http://schemas.microsoft.com/office/drawing/2014/main" id="{28E676BD-9007-4707-A78A-2490A2894C39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58BF11B7-AAB1-4829-8E58-F2A39705A491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8F477428-6263-4FB6-9BD6-34BA43189AB9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C6CA8DE7-3DBE-4B15-85A8-3C0405FBB6CB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F5D6EF7B-D6AF-4240-B045-6F45F3ACEDD6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41">
            <a:extLst>
              <a:ext uri="{FF2B5EF4-FFF2-40B4-BE49-F238E27FC236}">
                <a16:creationId xmlns:a16="http://schemas.microsoft.com/office/drawing/2014/main" id="{8914A128-6C9C-4A7F-B589-5F2F4FA57D2D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Round Same Side Corner Rectangle 11">
            <a:extLst>
              <a:ext uri="{FF2B5EF4-FFF2-40B4-BE49-F238E27FC236}">
                <a16:creationId xmlns:a16="http://schemas.microsoft.com/office/drawing/2014/main" id="{C8042280-BE02-49AB-9E62-7224735E53C1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C687B29A-D1D4-4311-8B91-DFFEAC6D6006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0F0EE793-C76B-4EAF-A4EF-5B6A1A8B49F2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93FDF72C-CFD0-4A57-BB56-2DA9B6BCFCF2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ed Rectangle 27">
            <a:extLst>
              <a:ext uri="{FF2B5EF4-FFF2-40B4-BE49-F238E27FC236}">
                <a16:creationId xmlns:a16="http://schemas.microsoft.com/office/drawing/2014/main" id="{E839834C-E1CB-48BC-BAA2-DEBD5A6FE2BF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4DF8FFB7-B749-4BE0-8A9E-B21BCFAEC18D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F6C6765B-4B14-4B27-B8FF-F800DF9E48A2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A4466021-7E26-4516-AADD-96864FFEBFEE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Rounded Rectangle 6">
            <a:extLst>
              <a:ext uri="{FF2B5EF4-FFF2-40B4-BE49-F238E27FC236}">
                <a16:creationId xmlns:a16="http://schemas.microsoft.com/office/drawing/2014/main" id="{F5944467-AC6A-472F-AEE2-62BA053F3081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C9FA1ACA-06CE-4F61-9B2B-D0F7C69274AF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3F887986-3676-4556-BFF2-67137457BD48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Donut 24">
            <a:extLst>
              <a:ext uri="{FF2B5EF4-FFF2-40B4-BE49-F238E27FC236}">
                <a16:creationId xmlns:a16="http://schemas.microsoft.com/office/drawing/2014/main" id="{4DA4CD61-B539-4BE7-A98F-932D32416D32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Chord 38">
            <a:extLst>
              <a:ext uri="{FF2B5EF4-FFF2-40B4-BE49-F238E27FC236}">
                <a16:creationId xmlns:a16="http://schemas.microsoft.com/office/drawing/2014/main" id="{8D35833F-9A32-4B64-B26B-731E4693BB58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Heart 38">
            <a:extLst>
              <a:ext uri="{FF2B5EF4-FFF2-40B4-BE49-F238E27FC236}">
                <a16:creationId xmlns:a16="http://schemas.microsoft.com/office/drawing/2014/main" id="{DA3CD984-83A0-4757-AF94-DE24B13BD4F3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ound Same Side Corner Rectangle 19">
            <a:extLst>
              <a:ext uri="{FF2B5EF4-FFF2-40B4-BE49-F238E27FC236}">
                <a16:creationId xmlns:a16="http://schemas.microsoft.com/office/drawing/2014/main" id="{BCF73366-B70C-402F-9692-83588A64024C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23">
            <a:extLst>
              <a:ext uri="{FF2B5EF4-FFF2-40B4-BE49-F238E27FC236}">
                <a16:creationId xmlns:a16="http://schemas.microsoft.com/office/drawing/2014/main" id="{55C6317D-1BC3-4BE2-B903-6678A18D0B54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6CC2AE7E-B349-409D-BB89-6F1BC0F71F4E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E5365346-328D-478A-9D4C-04CCC0612C25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ardrop 17">
            <a:extLst>
              <a:ext uri="{FF2B5EF4-FFF2-40B4-BE49-F238E27FC236}">
                <a16:creationId xmlns:a16="http://schemas.microsoft.com/office/drawing/2014/main" id="{F155C497-A527-4C10-86ED-D59A006C85A6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Rectangle 23">
            <a:extLst>
              <a:ext uri="{FF2B5EF4-FFF2-40B4-BE49-F238E27FC236}">
                <a16:creationId xmlns:a16="http://schemas.microsoft.com/office/drawing/2014/main" id="{BF2584F5-7543-42B8-B17C-DF2C16298A12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Round Same Side Corner Rectangle 8">
            <a:extLst>
              <a:ext uri="{FF2B5EF4-FFF2-40B4-BE49-F238E27FC236}">
                <a16:creationId xmlns:a16="http://schemas.microsoft.com/office/drawing/2014/main" id="{A189326B-D5B1-4B89-B568-C5C98B426DAC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Round Same Side Corner Rectangle 20">
            <a:extLst>
              <a:ext uri="{FF2B5EF4-FFF2-40B4-BE49-F238E27FC236}">
                <a16:creationId xmlns:a16="http://schemas.microsoft.com/office/drawing/2014/main" id="{C3301B02-8AF1-4540-A5BF-25F7FD098E14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Donut 87">
            <a:extLst>
              <a:ext uri="{FF2B5EF4-FFF2-40B4-BE49-F238E27FC236}">
                <a16:creationId xmlns:a16="http://schemas.microsoft.com/office/drawing/2014/main" id="{2C3E19FA-1D42-427C-91C6-75C44B777BDF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Donut 90">
            <a:extLst>
              <a:ext uri="{FF2B5EF4-FFF2-40B4-BE49-F238E27FC236}">
                <a16:creationId xmlns:a16="http://schemas.microsoft.com/office/drawing/2014/main" id="{DC4D2AC3-90B0-4585-9F7E-7635D0CA9235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Oval 6">
            <a:extLst>
              <a:ext uri="{FF2B5EF4-FFF2-40B4-BE49-F238E27FC236}">
                <a16:creationId xmlns:a16="http://schemas.microsoft.com/office/drawing/2014/main" id="{D444A66A-D073-4BC5-A155-1090463BBC3D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Block Arc 25">
            <a:extLst>
              <a:ext uri="{FF2B5EF4-FFF2-40B4-BE49-F238E27FC236}">
                <a16:creationId xmlns:a16="http://schemas.microsoft.com/office/drawing/2014/main" id="{EF8B4143-20D8-49EC-84D0-B3D6CF6171DD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Block Arc 31">
            <a:extLst>
              <a:ext uri="{FF2B5EF4-FFF2-40B4-BE49-F238E27FC236}">
                <a16:creationId xmlns:a16="http://schemas.microsoft.com/office/drawing/2014/main" id="{51670EB1-6021-4560-90D6-D165BD2B409A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53">
            <a:extLst>
              <a:ext uri="{FF2B5EF4-FFF2-40B4-BE49-F238E27FC236}">
                <a16:creationId xmlns:a16="http://schemas.microsoft.com/office/drawing/2014/main" id="{88999345-EF9E-4B68-8FFE-BC7999940C26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Block Arc 10">
            <a:extLst>
              <a:ext uri="{FF2B5EF4-FFF2-40B4-BE49-F238E27FC236}">
                <a16:creationId xmlns:a16="http://schemas.microsoft.com/office/drawing/2014/main" id="{13B424CE-D5FE-4336-8645-0799793EB009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Freeform 55">
            <a:extLst>
              <a:ext uri="{FF2B5EF4-FFF2-40B4-BE49-F238E27FC236}">
                <a16:creationId xmlns:a16="http://schemas.microsoft.com/office/drawing/2014/main" id="{A88F9008-C685-4BEB-8190-E3EC441DF81B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Round Same Side Corner Rectangle 36">
            <a:extLst>
              <a:ext uri="{FF2B5EF4-FFF2-40B4-BE49-F238E27FC236}">
                <a16:creationId xmlns:a16="http://schemas.microsoft.com/office/drawing/2014/main" id="{B2449543-5CDD-41B8-BEBE-46CB0038528A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val 21">
            <a:extLst>
              <a:ext uri="{FF2B5EF4-FFF2-40B4-BE49-F238E27FC236}">
                <a16:creationId xmlns:a16="http://schemas.microsoft.com/office/drawing/2014/main" id="{BF78E8BC-DE69-4EE4-8AD7-619E8018BA06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Oval 32">
            <a:extLst>
              <a:ext uri="{FF2B5EF4-FFF2-40B4-BE49-F238E27FC236}">
                <a16:creationId xmlns:a16="http://schemas.microsoft.com/office/drawing/2014/main" id="{0454996B-499B-4BC7-B797-E7F354A35BF9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C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7193A7-4C8B-44CE-94C4-C86E65147513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C08EB1-DC8A-4500-A3FA-9AC1E3F270C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D9557F-5A2A-401E-AF8D-D6BAFD297B83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6A94BD-B3E3-43A2-811D-38FE31F9E879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30CF32B9-ECB4-44C8-BEDF-76C074B691C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48">
            <a:extLst>
              <a:ext uri="{FF2B5EF4-FFF2-40B4-BE49-F238E27FC236}">
                <a16:creationId xmlns:a16="http://schemas.microsoft.com/office/drawing/2014/main" id="{FF3FB170-E471-472F-8512-0EEEC935DD88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Freeform 49">
            <a:extLst>
              <a:ext uri="{FF2B5EF4-FFF2-40B4-BE49-F238E27FC236}">
                <a16:creationId xmlns:a16="http://schemas.microsoft.com/office/drawing/2014/main" id="{BA6094BD-6F71-4C1C-861F-3290D619096A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Freeform 50">
            <a:extLst>
              <a:ext uri="{FF2B5EF4-FFF2-40B4-BE49-F238E27FC236}">
                <a16:creationId xmlns:a16="http://schemas.microsoft.com/office/drawing/2014/main" id="{69647430-B1BC-4064-8959-6E81A28B9C54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Teardrop 9">
            <a:extLst>
              <a:ext uri="{FF2B5EF4-FFF2-40B4-BE49-F238E27FC236}">
                <a16:creationId xmlns:a16="http://schemas.microsoft.com/office/drawing/2014/main" id="{228BC8AD-E321-49AE-80E5-B30AC7F4359F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97">
            <a:extLst>
              <a:ext uri="{FF2B5EF4-FFF2-40B4-BE49-F238E27FC236}">
                <a16:creationId xmlns:a16="http://schemas.microsoft.com/office/drawing/2014/main" id="{6882AAD7-5A4C-44D3-8BDD-F8EDD671D4D4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Donut 22">
            <a:extLst>
              <a:ext uri="{FF2B5EF4-FFF2-40B4-BE49-F238E27FC236}">
                <a16:creationId xmlns:a16="http://schemas.microsoft.com/office/drawing/2014/main" id="{8A7E79B1-A177-44DD-B447-3E6836A7D06E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Freeform 99">
            <a:extLst>
              <a:ext uri="{FF2B5EF4-FFF2-40B4-BE49-F238E27FC236}">
                <a16:creationId xmlns:a16="http://schemas.microsoft.com/office/drawing/2014/main" id="{118CC416-EC21-4729-8B6E-EC15F4FA6F4A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10">
            <a:extLst>
              <a:ext uri="{FF2B5EF4-FFF2-40B4-BE49-F238E27FC236}">
                <a16:creationId xmlns:a16="http://schemas.microsoft.com/office/drawing/2014/main" id="{A6C46EC2-6FB3-4EB9-854C-041FB2D0BE5A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Freeform 101">
            <a:extLst>
              <a:ext uri="{FF2B5EF4-FFF2-40B4-BE49-F238E27FC236}">
                <a16:creationId xmlns:a16="http://schemas.microsoft.com/office/drawing/2014/main" id="{93D11610-F47A-464A-8FBE-8D182E95799D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Group 102">
            <a:extLst>
              <a:ext uri="{FF2B5EF4-FFF2-40B4-BE49-F238E27FC236}">
                <a16:creationId xmlns:a16="http://schemas.microsoft.com/office/drawing/2014/main" id="{C4998218-3E4E-4117-BB19-F76AE3BA58E0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90" name="Freeform 103">
              <a:extLst>
                <a:ext uri="{FF2B5EF4-FFF2-40B4-BE49-F238E27FC236}">
                  <a16:creationId xmlns:a16="http://schemas.microsoft.com/office/drawing/2014/main" id="{09F6BB43-5DF2-4677-A089-45165A615B94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 104">
              <a:extLst>
                <a:ext uri="{FF2B5EF4-FFF2-40B4-BE49-F238E27FC236}">
                  <a16:creationId xmlns:a16="http://schemas.microsoft.com/office/drawing/2014/main" id="{2FFD5661-3C76-462B-B84D-9B3C52680FCB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 105">
              <a:extLst>
                <a:ext uri="{FF2B5EF4-FFF2-40B4-BE49-F238E27FC236}">
                  <a16:creationId xmlns:a16="http://schemas.microsoft.com/office/drawing/2014/main" id="{8A78F495-42EE-40E3-9C23-3ACA1D66215B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Freeform 106">
              <a:extLst>
                <a:ext uri="{FF2B5EF4-FFF2-40B4-BE49-F238E27FC236}">
                  <a16:creationId xmlns:a16="http://schemas.microsoft.com/office/drawing/2014/main" id="{B10E1D9C-917E-47D2-A4F5-D6A6ACBAE1DD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Freeform 107">
            <a:extLst>
              <a:ext uri="{FF2B5EF4-FFF2-40B4-BE49-F238E27FC236}">
                <a16:creationId xmlns:a16="http://schemas.microsoft.com/office/drawing/2014/main" id="{E387DEBC-6529-4761-910F-067E7B1D01D2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58140152-F04F-4DE8-B618-16043939A73E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Oval 8">
            <a:extLst>
              <a:ext uri="{FF2B5EF4-FFF2-40B4-BE49-F238E27FC236}">
                <a16:creationId xmlns:a16="http://schemas.microsoft.com/office/drawing/2014/main" id="{2D13C322-014E-41DC-B9FD-D36A27F965E4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Group 110">
            <a:extLst>
              <a:ext uri="{FF2B5EF4-FFF2-40B4-BE49-F238E27FC236}">
                <a16:creationId xmlns:a16="http://schemas.microsoft.com/office/drawing/2014/main" id="{02953C2A-A659-48B6-9822-892E796D3FA1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8" name="Freeform 111">
              <a:extLst>
                <a:ext uri="{FF2B5EF4-FFF2-40B4-BE49-F238E27FC236}">
                  <a16:creationId xmlns:a16="http://schemas.microsoft.com/office/drawing/2014/main" id="{77CC61D4-2523-4C66-AB62-9D12EC0E64F4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Oval 37">
              <a:extLst>
                <a:ext uri="{FF2B5EF4-FFF2-40B4-BE49-F238E27FC236}">
                  <a16:creationId xmlns:a16="http://schemas.microsoft.com/office/drawing/2014/main" id="{2F71EE5A-07DB-4128-9DEB-932FA57A421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Rectangle 19">
            <a:extLst>
              <a:ext uri="{FF2B5EF4-FFF2-40B4-BE49-F238E27FC236}">
                <a16:creationId xmlns:a16="http://schemas.microsoft.com/office/drawing/2014/main" id="{539C01A1-0227-4DE0-AECB-E3A9A3B79AB6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Freeform 114">
            <a:extLst>
              <a:ext uri="{FF2B5EF4-FFF2-40B4-BE49-F238E27FC236}">
                <a16:creationId xmlns:a16="http://schemas.microsoft.com/office/drawing/2014/main" id="{FA2B0D04-CA28-4C77-8E5B-DD0D219D156B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ounded Rectangle 31">
            <a:extLst>
              <a:ext uri="{FF2B5EF4-FFF2-40B4-BE49-F238E27FC236}">
                <a16:creationId xmlns:a16="http://schemas.microsoft.com/office/drawing/2014/main" id="{BC4955D7-F391-47E6-8A0F-684B8392D604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Oval 47">
            <a:extLst>
              <a:ext uri="{FF2B5EF4-FFF2-40B4-BE49-F238E27FC236}">
                <a16:creationId xmlns:a16="http://schemas.microsoft.com/office/drawing/2014/main" id="{6FA97EC7-2DD1-4542-8061-1B38FEB3AB96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50">
            <a:extLst>
              <a:ext uri="{FF2B5EF4-FFF2-40B4-BE49-F238E27FC236}">
                <a16:creationId xmlns:a16="http://schemas.microsoft.com/office/drawing/2014/main" id="{530FA610-ACE7-4BC2-8921-C42FEF57E6D9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Heart 17">
            <a:extLst>
              <a:ext uri="{FF2B5EF4-FFF2-40B4-BE49-F238E27FC236}">
                <a16:creationId xmlns:a16="http://schemas.microsoft.com/office/drawing/2014/main" id="{B55EB50B-0803-43D5-BA6D-72B9012EDC89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25">
            <a:extLst>
              <a:ext uri="{FF2B5EF4-FFF2-40B4-BE49-F238E27FC236}">
                <a16:creationId xmlns:a16="http://schemas.microsoft.com/office/drawing/2014/main" id="{3737488D-4B29-4242-8962-39042F0B78B6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Chord 32">
            <a:extLst>
              <a:ext uri="{FF2B5EF4-FFF2-40B4-BE49-F238E27FC236}">
                <a16:creationId xmlns:a16="http://schemas.microsoft.com/office/drawing/2014/main" id="{E7F923DA-BE0E-4F51-939B-1326A704E0A6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ounded Rectangle 40">
            <a:extLst>
              <a:ext uri="{FF2B5EF4-FFF2-40B4-BE49-F238E27FC236}">
                <a16:creationId xmlns:a16="http://schemas.microsoft.com/office/drawing/2014/main" id="{3ACE160B-119F-4464-8CE4-0890C0443D5F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67FD0C55-FBA5-4555-BCF2-96E9D8BB735E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ounded Rectangle 17">
            <a:extLst>
              <a:ext uri="{FF2B5EF4-FFF2-40B4-BE49-F238E27FC236}">
                <a16:creationId xmlns:a16="http://schemas.microsoft.com/office/drawing/2014/main" id="{6E79F3CC-EBE0-4AD4-974E-2160A9571828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Oval 21">
            <a:extLst>
              <a:ext uri="{FF2B5EF4-FFF2-40B4-BE49-F238E27FC236}">
                <a16:creationId xmlns:a16="http://schemas.microsoft.com/office/drawing/2014/main" id="{CE40DB04-8BC8-48A7-8481-E19E4499EC9C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Oval 25">
            <a:extLst>
              <a:ext uri="{FF2B5EF4-FFF2-40B4-BE49-F238E27FC236}">
                <a16:creationId xmlns:a16="http://schemas.microsoft.com/office/drawing/2014/main" id="{B319FC87-969C-41F5-88B5-B820FF8FCAE2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Block Arc 20">
            <a:extLst>
              <a:ext uri="{FF2B5EF4-FFF2-40B4-BE49-F238E27FC236}">
                <a16:creationId xmlns:a16="http://schemas.microsoft.com/office/drawing/2014/main" id="{CE58735F-24B8-4BA7-8374-612DEF00203F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Block Arc 11">
            <a:extLst>
              <a:ext uri="{FF2B5EF4-FFF2-40B4-BE49-F238E27FC236}">
                <a16:creationId xmlns:a16="http://schemas.microsoft.com/office/drawing/2014/main" id="{EC46BC78-43DD-4A5D-A949-09CE3CF34740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ectangle 21">
            <a:extLst>
              <a:ext uri="{FF2B5EF4-FFF2-40B4-BE49-F238E27FC236}">
                <a16:creationId xmlns:a16="http://schemas.microsoft.com/office/drawing/2014/main" id="{3F6462EE-4D05-45B1-9D79-9629E726A186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Round Same Side Corner Rectangle 8">
            <a:extLst>
              <a:ext uri="{FF2B5EF4-FFF2-40B4-BE49-F238E27FC236}">
                <a16:creationId xmlns:a16="http://schemas.microsoft.com/office/drawing/2014/main" id="{E77FE283-D30C-4187-B47D-87C28372B82C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ounded Rectangle 51">
            <a:extLst>
              <a:ext uri="{FF2B5EF4-FFF2-40B4-BE49-F238E27FC236}">
                <a16:creationId xmlns:a16="http://schemas.microsoft.com/office/drawing/2014/main" id="{C4DC59AF-DC3F-4CF2-B6B9-78AA9367D365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8" name="Isosceles Triangle 5">
            <a:extLst>
              <a:ext uri="{FF2B5EF4-FFF2-40B4-BE49-F238E27FC236}">
                <a16:creationId xmlns:a16="http://schemas.microsoft.com/office/drawing/2014/main" id="{7C11AC43-7F4E-4ACC-B837-59E5BDBB4096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rapezoid 22">
            <a:extLst>
              <a:ext uri="{FF2B5EF4-FFF2-40B4-BE49-F238E27FC236}">
                <a16:creationId xmlns:a16="http://schemas.microsoft.com/office/drawing/2014/main" id="{001F1DD7-843F-466E-9E33-682269349B3C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Rounded Rectangle 20">
            <a:extLst>
              <a:ext uri="{FF2B5EF4-FFF2-40B4-BE49-F238E27FC236}">
                <a16:creationId xmlns:a16="http://schemas.microsoft.com/office/drawing/2014/main" id="{8FA9265D-2C6C-4FB9-8196-7B4D0BDD3784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rapezoid 28">
            <a:extLst>
              <a:ext uri="{FF2B5EF4-FFF2-40B4-BE49-F238E27FC236}">
                <a16:creationId xmlns:a16="http://schemas.microsoft.com/office/drawing/2014/main" id="{CF85642D-9D29-4662-A070-541232354418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Rounded Rectangle 2">
            <a:extLst>
              <a:ext uri="{FF2B5EF4-FFF2-40B4-BE49-F238E27FC236}">
                <a16:creationId xmlns:a16="http://schemas.microsoft.com/office/drawing/2014/main" id="{56A49FD8-8956-4C25-A70C-E587F0207178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Rounded Rectangle 8">
            <a:extLst>
              <a:ext uri="{FF2B5EF4-FFF2-40B4-BE49-F238E27FC236}">
                <a16:creationId xmlns:a16="http://schemas.microsoft.com/office/drawing/2014/main" id="{1C9D49A9-DC0D-4A16-A295-59E810656A6F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Rounded Rectangle 2">
            <a:extLst>
              <a:ext uri="{FF2B5EF4-FFF2-40B4-BE49-F238E27FC236}">
                <a16:creationId xmlns:a16="http://schemas.microsoft.com/office/drawing/2014/main" id="{5F08B4A6-F921-4039-984D-B5F468AFF9ED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Rounded Rectangle 3">
            <a:extLst>
              <a:ext uri="{FF2B5EF4-FFF2-40B4-BE49-F238E27FC236}">
                <a16:creationId xmlns:a16="http://schemas.microsoft.com/office/drawing/2014/main" id="{E134B9E3-9F23-425B-B823-533F789B57CA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Rounded Rectangle 10">
            <a:extLst>
              <a:ext uri="{FF2B5EF4-FFF2-40B4-BE49-F238E27FC236}">
                <a16:creationId xmlns:a16="http://schemas.microsoft.com/office/drawing/2014/main" id="{D9A70811-8A4A-4357-A287-21838679094A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Block Arc 6">
            <a:extLst>
              <a:ext uri="{FF2B5EF4-FFF2-40B4-BE49-F238E27FC236}">
                <a16:creationId xmlns:a16="http://schemas.microsoft.com/office/drawing/2014/main" id="{E9DA8E8A-6F24-4440-8EBC-C3C852C90618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Left Arrow 1">
            <a:extLst>
              <a:ext uri="{FF2B5EF4-FFF2-40B4-BE49-F238E27FC236}">
                <a16:creationId xmlns:a16="http://schemas.microsoft.com/office/drawing/2014/main" id="{AD24666F-8C46-4E93-8906-F8CA5451115B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Oval 35">
            <a:extLst>
              <a:ext uri="{FF2B5EF4-FFF2-40B4-BE49-F238E27FC236}">
                <a16:creationId xmlns:a16="http://schemas.microsoft.com/office/drawing/2014/main" id="{FA8CCA7F-9BA2-453F-B494-EDC24E99A951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5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FIT(</a:t>
            </a:r>
            <a:r>
              <a:rPr lang="ko-KR" altLang="en-US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개별여행객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 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 지출 감소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27728" y="1563638"/>
            <a:ext cx="7488543" cy="1362304"/>
            <a:chOff x="827728" y="1800522"/>
            <a:chExt cx="7488543" cy="13623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728" y="1800522"/>
              <a:ext cx="7488543" cy="1362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336" y="2931790"/>
              <a:ext cx="657520" cy="159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05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043" y="1360312"/>
            <a:ext cx="6665915" cy="1640219"/>
            <a:chOff x="1239043" y="1360312"/>
            <a:chExt cx="6665915" cy="16402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043" y="1360312"/>
              <a:ext cx="6665915" cy="16402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474" y="2715766"/>
              <a:ext cx="855886" cy="20059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데이터 통합 관리 담당 없음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840C7-D1A8-4E5D-82D3-95EEF4D1D2B2}"/>
              </a:ext>
            </a:extLst>
          </p:cNvPr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277675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 rot="16200000">
            <a:off x="5146961" y="2693355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6" y="1131590"/>
            <a:ext cx="2687423" cy="369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2" y="1131590"/>
            <a:ext cx="1660893" cy="3693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5837053" y="1609789"/>
            <a:ext cx="2839403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정보 상담 업무 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자동화 서비스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부재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A6289-415E-4251-93C6-51B3ADA4EB73}"/>
              </a:ext>
            </a:extLst>
          </p:cNvPr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104127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1128131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120" y="420339"/>
            <a:ext cx="4425699" cy="576064"/>
          </a:xfrm>
        </p:spPr>
        <p:txBody>
          <a:bodyPr/>
          <a:lstStyle/>
          <a:p>
            <a:pPr algn="l"/>
            <a:r>
              <a:rPr lang="ko-KR" altLang="en-US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챗봇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(</a:t>
            </a:r>
            <a:r>
              <a:rPr lang="en-US" altLang="ko-KR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Chatbot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)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이란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?</a:t>
            </a:r>
            <a:endParaRPr lang="ko-KR" altLang="en-US" dirty="0">
              <a:solidFill>
                <a:srgbClr val="32AEB8"/>
              </a:solidFill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34" y="2262835"/>
            <a:ext cx="485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메신저를 이용해 친구와 대화하듯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자연스럽게 질문을 입력하면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기술 기반의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입력된 대화를 분석하여 마치 사람과 대화하는 것 같은 응답을 제공하는 서비스</a:t>
            </a:r>
            <a:endParaRPr lang="ko-KR" altLang="en-US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개체 틀 18" descr="화면 캡처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r="16665"/>
          <a:stretch>
            <a:fillRect/>
          </a:stretch>
        </p:blipFill>
        <p:spPr>
          <a:xfrm>
            <a:off x="7419715" y="1154997"/>
            <a:ext cx="1008062" cy="2555875"/>
          </a:xfrm>
        </p:spPr>
      </p:pic>
      <p:pic>
        <p:nvPicPr>
          <p:cNvPr id="18" name="그림 개체 틀 17" descr="화면 캡처"/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/>
      </p:pic>
      <p:sp>
        <p:nvSpPr>
          <p:cNvPr id="36" name="Text Placeholder 1"/>
          <p:cNvSpPr txBox="1">
            <a:spLocks/>
          </p:cNvSpPr>
          <p:nvPr/>
        </p:nvSpPr>
        <p:spPr>
          <a:xfrm>
            <a:off x="1008845" y="4268705"/>
            <a:ext cx="6597075" cy="5752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인공지능 기술의 결합 결정체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2130" y="4299942"/>
            <a:ext cx="505476" cy="505476"/>
            <a:chOff x="684872" y="4258449"/>
            <a:chExt cx="505476" cy="505476"/>
          </a:xfrm>
        </p:grpSpPr>
        <p:sp>
          <p:nvSpPr>
            <p:cNvPr id="21" name="Oval 20"/>
            <p:cNvSpPr/>
            <p:nvPr/>
          </p:nvSpPr>
          <p:spPr>
            <a:xfrm flipH="1">
              <a:off x="684872" y="4258449"/>
              <a:ext cx="505476" cy="505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FA8FDE70-0B3F-41A1-AD35-5F67C9750B0D}"/>
                </a:ext>
              </a:extLst>
            </p:cNvPr>
            <p:cNvSpPr/>
            <p:nvPr/>
          </p:nvSpPr>
          <p:spPr>
            <a:xfrm>
              <a:off x="767107" y="432278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364" y="1187652"/>
            <a:ext cx="459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 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(Chatter)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 로봇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(Robot)</a:t>
            </a:r>
            <a:endParaRPr lang="ko-KR" altLang="en-US" sz="2400" dirty="0">
              <a:solidFill>
                <a:srgbClr val="F2A40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6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256124" y="1797664"/>
            <a:ext cx="2155636" cy="15481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자연어 이해</a:t>
            </a:r>
            <a:endParaRPr lang="en-US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atural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L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anguage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U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nderstanding)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12412" y="1652398"/>
            <a:ext cx="2466584" cy="1819452"/>
            <a:chOff x="3487220" y="1652398"/>
            <a:chExt cx="2664352" cy="1819452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인텐트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(Intent)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사용자의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목적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의도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엔티티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(Entity)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 내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핵심 키워드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" name="왼쪽 대괄호 2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79648" y="1652398"/>
            <a:ext cx="2412832" cy="1819452"/>
            <a:chOff x="3487220" y="1652398"/>
            <a:chExt cx="2664352" cy="1819452"/>
          </a:xfrm>
        </p:grpSpPr>
        <p:sp>
          <p:nvSpPr>
            <p:cNvPr id="15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Slot Filling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요구 처리를 위한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추가 질의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대화 모델</a:t>
              </a:r>
              <a:endPara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필요 분야 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답변 세트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30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68300" y="1059582"/>
            <a:ext cx="2808312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검색 모델과</a:t>
            </a:r>
            <a:endParaRPr lang="en-US" altLang="ko-KR" sz="2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생성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900" y="2715766"/>
            <a:ext cx="241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현재 인공지능 기술은 생성 모델로 진행 중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생성 모델은 이상적이지만 성능이 기대에 미치지 못하며 실용화 시점이 묘연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2987824" y="735546"/>
            <a:ext cx="5816575" cy="367240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8184" y="2931790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4843</TotalTime>
  <Words>3105</Words>
  <Application>Microsoft Office PowerPoint</Application>
  <PresentationFormat>화면 슬라이드 쇼(16:9)</PresentationFormat>
  <Paragraphs>479</Paragraphs>
  <Slides>38</Slides>
  <Notes>32</Notes>
  <HiddenSlides>5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Arial</vt:lpstr>
      <vt:lpstr>에스코어 드림 3 Light</vt:lpstr>
      <vt:lpstr>맑은 고딕</vt:lpstr>
      <vt:lpstr>배달의민족 한나체 Air</vt:lpstr>
      <vt:lpstr>에스코어 드림 5 Medium</vt:lpstr>
      <vt:lpstr>에스코어 드림 6 Bold</vt:lpstr>
      <vt:lpstr>에스코어 드림 7 ExtraBold</vt:lpstr>
      <vt:lpstr>더페이스샵 잉크립퀴드체</vt:lpstr>
      <vt:lpstr>바탕</vt:lpstr>
      <vt:lpstr>에스코어 드림 9 Black</vt:lpstr>
      <vt:lpstr>에스코어 드림 4 Regular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ICT03_05</cp:lastModifiedBy>
  <cp:revision>658</cp:revision>
  <dcterms:created xsi:type="dcterms:W3CDTF">2016-12-05T23:26:54Z</dcterms:created>
  <dcterms:modified xsi:type="dcterms:W3CDTF">2020-06-24T08:06:57Z</dcterms:modified>
</cp:coreProperties>
</file>